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png&amp;ehk=hWmyIyVC273wjNencTaUbw&amp;r=0&amp;pid=OfficeInsert" ContentType="image/p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6" r:id="rId5"/>
  </p:sldMasterIdLst>
  <p:notesMasterIdLst>
    <p:notesMasterId r:id="rId45"/>
  </p:notesMasterIdLst>
  <p:handoutMasterIdLst>
    <p:handoutMasterId r:id="rId46"/>
  </p:handoutMasterIdLst>
  <p:sldIdLst>
    <p:sldId id="267" r:id="rId6"/>
    <p:sldId id="288" r:id="rId7"/>
    <p:sldId id="295" r:id="rId8"/>
    <p:sldId id="270" r:id="rId9"/>
    <p:sldId id="309" r:id="rId10"/>
    <p:sldId id="293" r:id="rId11"/>
    <p:sldId id="298" r:id="rId12"/>
    <p:sldId id="278" r:id="rId13"/>
    <p:sldId id="277" r:id="rId14"/>
    <p:sldId id="294" r:id="rId15"/>
    <p:sldId id="283" r:id="rId16"/>
    <p:sldId id="284" r:id="rId17"/>
    <p:sldId id="285" r:id="rId18"/>
    <p:sldId id="287" r:id="rId19"/>
    <p:sldId id="286" r:id="rId20"/>
    <p:sldId id="297" r:id="rId21"/>
    <p:sldId id="296" r:id="rId22"/>
    <p:sldId id="299" r:id="rId23"/>
    <p:sldId id="279" r:id="rId24"/>
    <p:sldId id="300" r:id="rId25"/>
    <p:sldId id="290" r:id="rId26"/>
    <p:sldId id="305" r:id="rId27"/>
    <p:sldId id="307" r:id="rId28"/>
    <p:sldId id="310" r:id="rId29"/>
    <p:sldId id="311" r:id="rId30"/>
    <p:sldId id="301" r:id="rId31"/>
    <p:sldId id="272" r:id="rId32"/>
    <p:sldId id="289" r:id="rId33"/>
    <p:sldId id="308" r:id="rId34"/>
    <p:sldId id="312" r:id="rId35"/>
    <p:sldId id="313" r:id="rId36"/>
    <p:sldId id="314" r:id="rId37"/>
    <p:sldId id="291" r:id="rId38"/>
    <p:sldId id="302" r:id="rId39"/>
    <p:sldId id="292" r:id="rId40"/>
    <p:sldId id="306" r:id="rId41"/>
    <p:sldId id="303" r:id="rId42"/>
    <p:sldId id="304" r:id="rId43"/>
    <p:sldId id="273" r:id="rId44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10" autoAdjust="0"/>
  </p:normalViewPr>
  <p:slideViewPr>
    <p:cSldViewPr snapToGrid="0" snapToObjects="1" showGuides="1">
      <p:cViewPr varScale="1">
        <p:scale>
          <a:sx n="90" d="100"/>
          <a:sy n="90" d="100"/>
        </p:scale>
        <p:origin x="5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034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FA1FD-5BDB-4583-AE80-F96AD69A26C2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hhhhhhhhhh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A9F8D-08DF-45AC-8918-F21A623113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299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ABF76-CB33-42CF-8343-1A21757289D4}" type="datetimeFigureOut">
              <a:rPr lang="fr-FR"/>
              <a:t>03/04/2017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hhhhhhhhhh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9BB2D-FCBC-471E-8CE5-18B218CC6D4D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1636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Moi</a:t>
            </a:r>
          </a:p>
          <a:p>
            <a:r>
              <a:rPr lang="fr-FR" dirty="0"/>
              <a:t>Gestionnaire</a:t>
            </a:r>
            <a:r>
              <a:rPr lang="fr-FR" baseline="0" dirty="0"/>
              <a:t> de Parc Informatique</a:t>
            </a:r>
          </a:p>
          <a:p>
            <a:r>
              <a:rPr lang="fr-FR" baseline="0" dirty="0"/>
              <a:t>Intégration IBL / Avant UCCS ;-)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hhhhhhhhhh</a:t>
            </a:r>
          </a:p>
        </p:txBody>
      </p:sp>
    </p:spTree>
    <p:extLst>
      <p:ext uri="{BB962C8B-B14F-4D97-AF65-F5344CB8AC3E}">
        <p14:creationId xmlns:p14="http://schemas.microsoft.com/office/powerpoint/2010/main" val="168893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hhhhhhhhhh</a:t>
            </a:r>
          </a:p>
        </p:txBody>
      </p:sp>
    </p:spTree>
    <p:extLst>
      <p:ext uri="{BB962C8B-B14F-4D97-AF65-F5344CB8AC3E}">
        <p14:creationId xmlns:p14="http://schemas.microsoft.com/office/powerpoint/2010/main" val="340077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hhhhhhhhhh</a:t>
            </a:r>
          </a:p>
        </p:txBody>
      </p:sp>
    </p:spTree>
    <p:extLst>
      <p:ext uri="{BB962C8B-B14F-4D97-AF65-F5344CB8AC3E}">
        <p14:creationId xmlns:p14="http://schemas.microsoft.com/office/powerpoint/2010/main" val="90358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9BB2D-FCBC-471E-8CE5-18B218CC6D4D}" type="slidenum">
              <a:rPr lang="fr-FR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hhhhhhhhhh</a:t>
            </a:r>
          </a:p>
        </p:txBody>
      </p:sp>
    </p:spTree>
    <p:extLst>
      <p:ext uri="{BB962C8B-B14F-4D97-AF65-F5344CB8AC3E}">
        <p14:creationId xmlns:p14="http://schemas.microsoft.com/office/powerpoint/2010/main" val="172247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#       </a:t>
            </a:r>
            <a:r>
              <a:rPr lang="en-US" sz="1200" dirty="0" err="1" smtClean="0"/>
              <a:t>keepalive</a:t>
            </a:r>
            <a:r>
              <a:rPr lang="en-US" sz="1200" dirty="0" smtClean="0"/>
              <a:t>: how long between heartbeats?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#       </a:t>
            </a:r>
            <a:r>
              <a:rPr lang="en-US" sz="1200" dirty="0" err="1" smtClean="0"/>
              <a:t>deadtime</a:t>
            </a:r>
            <a:r>
              <a:rPr lang="en-US" sz="1200" dirty="0" smtClean="0"/>
              <a:t>: how long-to-declare-host-dead?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#       </a:t>
            </a:r>
            <a:r>
              <a:rPr lang="en-US" sz="1200" dirty="0" err="1" smtClean="0"/>
              <a:t>warntime</a:t>
            </a:r>
            <a:r>
              <a:rPr lang="en-US" sz="1200" dirty="0" smtClean="0"/>
              <a:t>: how long before issuing "late heartbeat" warning?</a:t>
            </a:r>
          </a:p>
          <a:p>
            <a:pPr marL="0" indent="0">
              <a:buNone/>
            </a:pPr>
            <a:r>
              <a:rPr lang="en-US" sz="1200" dirty="0" smtClean="0"/>
              <a:t>#       </a:t>
            </a:r>
            <a:r>
              <a:rPr lang="en-US" sz="1200" dirty="0" err="1" smtClean="0"/>
              <a:t>Initdead</a:t>
            </a:r>
            <a:r>
              <a:rPr lang="en-US" sz="1200" dirty="0" smtClean="0"/>
              <a:t> : Very first dead time (</a:t>
            </a:r>
            <a:r>
              <a:rPr lang="en-US" sz="1200" dirty="0" err="1" smtClean="0"/>
              <a:t>initdead</a:t>
            </a:r>
            <a:r>
              <a:rPr lang="en-US" sz="1200" dirty="0" smtClean="0"/>
              <a:t>)</a:t>
            </a:r>
          </a:p>
          <a:p>
            <a:pPr marL="0" indent="0">
              <a:buNone/>
            </a:pPr>
            <a:r>
              <a:rPr lang="en-US" sz="1200" dirty="0" smtClean="0"/>
              <a:t>         It should be at least twice the normal dead 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9BB2D-FCBC-471E-8CE5-18B218CC6D4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28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#       </a:t>
            </a:r>
            <a:r>
              <a:rPr lang="en-US" sz="1200" dirty="0" err="1" smtClean="0"/>
              <a:t>keepalive</a:t>
            </a:r>
            <a:r>
              <a:rPr lang="en-US" sz="1200" dirty="0" smtClean="0"/>
              <a:t>: how long between heartbeats?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#       </a:t>
            </a:r>
            <a:r>
              <a:rPr lang="en-US" sz="1200" dirty="0" err="1" smtClean="0"/>
              <a:t>deadtime</a:t>
            </a:r>
            <a:r>
              <a:rPr lang="en-US" sz="1200" dirty="0" smtClean="0"/>
              <a:t>: how long-to-declare-host-dead?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#       </a:t>
            </a:r>
            <a:r>
              <a:rPr lang="en-US" sz="1200" dirty="0" err="1" smtClean="0"/>
              <a:t>warntime</a:t>
            </a:r>
            <a:r>
              <a:rPr lang="en-US" sz="1200" dirty="0" smtClean="0"/>
              <a:t>: how long before issuing "late heartbeat" warning?</a:t>
            </a:r>
          </a:p>
          <a:p>
            <a:pPr marL="0" indent="0">
              <a:buNone/>
            </a:pPr>
            <a:r>
              <a:rPr lang="en-US" sz="1200" dirty="0" smtClean="0"/>
              <a:t>#       </a:t>
            </a:r>
            <a:r>
              <a:rPr lang="en-US" sz="1200" dirty="0" err="1" smtClean="0"/>
              <a:t>Initdead</a:t>
            </a:r>
            <a:r>
              <a:rPr lang="en-US" sz="1200" dirty="0" smtClean="0"/>
              <a:t> : Very first dead time (</a:t>
            </a:r>
            <a:r>
              <a:rPr lang="en-US" sz="1200" dirty="0" err="1" smtClean="0"/>
              <a:t>initdead</a:t>
            </a:r>
            <a:r>
              <a:rPr lang="en-US" sz="1200" dirty="0" smtClean="0"/>
              <a:t>)</a:t>
            </a:r>
          </a:p>
          <a:p>
            <a:pPr marL="0" indent="0">
              <a:buNone/>
            </a:pPr>
            <a:r>
              <a:rPr lang="en-US" sz="1200" dirty="0" smtClean="0"/>
              <a:t>         It should be at least twice the normal dead 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hhhhhhhhhh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9BB2D-FCBC-471E-8CE5-18B218CC6D4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28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s MI test 2 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10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Cliquez et insérez titre sur 1 à 3 lignes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2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2" name="Image 1" descr="Slides MI test 4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6000"/>
          </a:xfrm>
          <a:prstGeom prst="rect">
            <a:avLst/>
          </a:prstGeom>
        </p:spPr>
      </p:pic>
      <p:pic>
        <p:nvPicPr>
          <p:cNvPr id="9" name="Image 8" descr="Slides MI test019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/>
              <a:t>Insérez sous-titre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0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4 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8" name="Image 7" descr="Slides MI test02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</a:t>
            </a:r>
          </a:p>
        </p:txBody>
      </p:sp>
    </p:spTree>
    <p:extLst>
      <p:ext uri="{BB962C8B-B14F-4D97-AF65-F5344CB8AC3E}">
        <p14:creationId xmlns:p14="http://schemas.microsoft.com/office/powerpoint/2010/main" val="205249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2" name="Image 1" descr="Slides MI test 4 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 descr="Slides MI test020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/>
              <a:t>Insérez sous-titre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2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é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3" name="Image 2" descr="Slides MI test 4 1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8" name="Image 7" descr="Slides MI test021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1872353" y="1283226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7967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2A61BE-94A7-45E5-8394-25E1D2090E63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92C3-6AC8-4923-8C95-3835E60B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5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2A61BE-94A7-45E5-8394-25E1D2090E63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92C3-6AC8-4923-8C95-3835E60B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30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2A61BE-94A7-45E5-8394-25E1D2090E63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92C3-6AC8-4923-8C95-3835E60B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9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2A61BE-94A7-45E5-8394-25E1D2090E63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92C3-6AC8-4923-8C95-3835E60B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011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2A61BE-94A7-45E5-8394-25E1D2090E63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92C3-6AC8-4923-8C95-3835E60B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217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2A61BE-94A7-45E5-8394-25E1D2090E63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92C3-6AC8-4923-8C95-3835E60B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53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90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2A61BE-94A7-45E5-8394-25E1D2090E63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92C3-6AC8-4923-8C95-3835E60B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094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2A61BE-94A7-45E5-8394-25E1D2090E63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92C3-6AC8-4923-8C95-3835E60B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202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2A61BE-94A7-45E5-8394-25E1D2090E63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92C3-6AC8-4923-8C95-3835E60B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046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2A61BE-94A7-45E5-8394-25E1D2090E63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92C3-6AC8-4923-8C95-3835E60B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728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2A61BE-94A7-45E5-8394-25E1D2090E63}" type="datetimeFigureOut">
              <a:rPr lang="fr-FR" smtClean="0"/>
              <a:t>03/04/2017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92C3-6AC8-4923-8C95-3835E60B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35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7727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0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Cliquez et insérez titre sur 1 à 3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9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8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7" name="Image 6" descr="Slides MI test 4 7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</a:t>
            </a:r>
          </a:p>
        </p:txBody>
      </p:sp>
    </p:spTree>
    <p:extLst>
      <p:ext uri="{BB962C8B-B14F-4D97-AF65-F5344CB8AC3E}">
        <p14:creationId xmlns:p14="http://schemas.microsoft.com/office/powerpoint/2010/main" val="275483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3" name="Image 2" descr="Slides MI test 4 4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/>
              <a:t>Insérez sous-titre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5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 4 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6" name="Image 5" descr="Slides MI test019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</a:t>
            </a:r>
          </a:p>
        </p:txBody>
      </p:sp>
    </p:spTree>
    <p:extLst>
      <p:ext uri="{BB962C8B-B14F-4D97-AF65-F5344CB8AC3E}">
        <p14:creationId xmlns:p14="http://schemas.microsoft.com/office/powerpoint/2010/main" val="22134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742126" y="6514872"/>
            <a:ext cx="3657025" cy="2568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fr-FR" sz="1400" dirty="0">
                <a:solidFill>
                  <a:srgbClr val="456487"/>
                </a:solidFill>
              </a:rPr>
              <a:t>Institut de Biologie de Lille</a:t>
            </a:r>
            <a:endParaRPr lang="en-US" sz="1400" dirty="0">
              <a:solidFill>
                <a:srgbClr val="456487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8399929" y="6510158"/>
            <a:ext cx="627530" cy="26161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fr-FR"/>
            </a:defPPr>
            <a:lvl1pPr>
              <a:defRPr sz="1100" b="1">
                <a:solidFill>
                  <a:srgbClr val="62C4DD"/>
                </a:solidFill>
              </a:defRPr>
            </a:lvl1pPr>
          </a:lstStyle>
          <a:p>
            <a:pPr lvl="0"/>
            <a:r>
              <a:rPr lang="fr-FR" dirty="0"/>
              <a:t>04/04/2017</a:t>
            </a:r>
          </a:p>
        </p:txBody>
      </p:sp>
    </p:spTree>
    <p:extLst>
      <p:ext uri="{BB962C8B-B14F-4D97-AF65-F5344CB8AC3E}">
        <p14:creationId xmlns:p14="http://schemas.microsoft.com/office/powerpoint/2010/main" val="204326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84" r:id="rId3"/>
    <p:sldLayoutId id="2147483685" r:id="rId4"/>
    <p:sldLayoutId id="2147483704" r:id="rId5"/>
    <p:sldLayoutId id="2147483705" r:id="rId6"/>
    <p:sldLayoutId id="2147483682" r:id="rId7"/>
    <p:sldLayoutId id="2147483700" r:id="rId8"/>
    <p:sldLayoutId id="2147483686" r:id="rId9"/>
    <p:sldLayoutId id="2147483703" r:id="rId10"/>
    <p:sldLayoutId id="2147483702" r:id="rId11"/>
    <p:sldLayoutId id="2147483701" r:id="rId12"/>
    <p:sldLayoutId id="2147483687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92C3-6AC8-4923-8C95-3835E60B4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0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5.png"/><Relationship Id="rId7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9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&amp;ehk=hWmyIyVC273wjNencTaUbw&amp;r=0&amp;pid=OfficeInsert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&amp;ehk=hWmyIyVC273wjNencTaUbw&amp;r=0&amp;pid=OfficeInsert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&amp;ehk=hWmyIyVC273wjNencTaUbw&amp;r=0&amp;pid=OfficeInsert"/><Relationship Id="rId2" Type="http://schemas.openxmlformats.org/officeDocument/2006/relationships/hyperlink" Target="https://download.gluster.org/pub/gluster/glusterfs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gluster.org/pub/gluster/glusterfs/LATEST/" TargetMode="External"/><Relationship Id="rId7" Type="http://schemas.openxmlformats.org/officeDocument/2006/relationships/hyperlink" Target="mailto:stockage-distribue@groupes.renater.fr" TargetMode="External"/><Relationship Id="rId2" Type="http://schemas.openxmlformats.org/officeDocument/2006/relationships/hyperlink" Target="https://www.gluster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sts.gluster.org/mailman/listinfo/gluster-devel" TargetMode="External"/><Relationship Id="rId5" Type="http://schemas.openxmlformats.org/officeDocument/2006/relationships/hyperlink" Target="http://lists.gluster.org/mailman/listinfo/gluster-users" TargetMode="External"/><Relationship Id="rId4" Type="http://schemas.openxmlformats.org/officeDocument/2006/relationships/hyperlink" Target="https://access.redhat.com/products/red-hat-storage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3350103" y="326664"/>
            <a:ext cx="5704885" cy="19685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/>
              <a:t>Mise en place d’un cluster </a:t>
            </a:r>
            <a:r>
              <a:rPr lang="fr-FR" dirty="0" err="1"/>
              <a:t>GlusterFS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/>
              <a:t>Jérémy MATON – Gestionnaire de Parc Informatique</a:t>
            </a:r>
            <a:br>
              <a:rPr lang="fr-FR" sz="1600" dirty="0"/>
            </a:br>
            <a:r>
              <a:rPr lang="fr-FR" sz="1600" i="1" dirty="0"/>
              <a:t>Institut de Biologie de Lille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27" y="2388495"/>
            <a:ext cx="1477436" cy="7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fr-FR" dirty="0"/>
              <a:t>Volumes basiques</a:t>
            </a:r>
          </a:p>
          <a:p>
            <a:pPr marL="571500" indent="-571500">
              <a:buFontTx/>
              <a:buChar char="-"/>
            </a:pPr>
            <a:r>
              <a:rPr lang="fr-FR" dirty="0"/>
              <a:t>Volumes avancés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types de volumes</a:t>
            </a:r>
          </a:p>
        </p:txBody>
      </p:sp>
    </p:spTree>
    <p:extLst>
      <p:ext uri="{BB962C8B-B14F-4D97-AF65-F5344CB8AC3E}">
        <p14:creationId xmlns:p14="http://schemas.microsoft.com/office/powerpoint/2010/main" val="35226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Volume distribué :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Similaire RAID 0 en mode fichier, performance mais pas de haute disponibilité, distribution aléatoire.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volumes </a:t>
            </a:r>
            <a:r>
              <a:rPr lang="fr-FR" dirty="0">
                <a:solidFill>
                  <a:schemeClr val="accent2"/>
                </a:solidFill>
              </a:rPr>
              <a:t>basiques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27" y="2736796"/>
            <a:ext cx="5487298" cy="299307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</a:t>
            </a:r>
            <a:r>
              <a:rPr lang="fr-FR" sz="1000" b="1" dirty="0">
                <a:solidFill>
                  <a:schemeClr val="bg2"/>
                </a:solidFill>
              </a:rPr>
              <a:t>Types de volumes</a:t>
            </a:r>
            <a:r>
              <a:rPr lang="fr-FR" sz="1000" dirty="0">
                <a:solidFill>
                  <a:schemeClr val="bg1"/>
                </a:solidFill>
              </a:rPr>
              <a:t> / Méthodes d’accès / Architecture à l’IBL / 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1515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Volume répliqué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RAID 1, haute disponibilité mais moins performant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volumes </a:t>
            </a:r>
            <a:r>
              <a:rPr lang="fr-FR" dirty="0">
                <a:solidFill>
                  <a:schemeClr val="accent2"/>
                </a:solidFill>
              </a:rPr>
              <a:t>basiques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27" y="2736796"/>
            <a:ext cx="5487298" cy="29930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81" y="4801878"/>
            <a:ext cx="1794687" cy="179468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</a:t>
            </a:r>
            <a:r>
              <a:rPr lang="fr-FR" sz="1000" b="1" dirty="0">
                <a:solidFill>
                  <a:schemeClr val="bg2"/>
                </a:solidFill>
              </a:rPr>
              <a:t>Types de volumes</a:t>
            </a:r>
            <a:r>
              <a:rPr lang="fr-FR" sz="1000" dirty="0">
                <a:solidFill>
                  <a:schemeClr val="bg1"/>
                </a:solidFill>
              </a:rPr>
              <a:t> / Méthodes d’accès / Architecture à l’IBL / 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5428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Volume « </a:t>
            </a:r>
            <a:r>
              <a:rPr lang="fr-FR" dirty="0" err="1"/>
              <a:t>striped</a:t>
            </a:r>
            <a:r>
              <a:rPr lang="fr-FR" dirty="0"/>
              <a:t> »: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RAID 0 en mode bloc, adapté aux environnements à forte concurrence qui accèdent à des fichiers très volumineux.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volumes </a:t>
            </a:r>
            <a:r>
              <a:rPr lang="fr-FR" dirty="0">
                <a:solidFill>
                  <a:schemeClr val="accent2"/>
                </a:solidFill>
              </a:rPr>
              <a:t>basiques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27" y="2736796"/>
            <a:ext cx="5487298" cy="29930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</a:t>
            </a:r>
            <a:r>
              <a:rPr lang="fr-FR" sz="1000" b="1" dirty="0">
                <a:solidFill>
                  <a:schemeClr val="bg2"/>
                </a:solidFill>
              </a:rPr>
              <a:t>Types de volumes </a:t>
            </a:r>
            <a:r>
              <a:rPr lang="fr-FR" sz="1000" dirty="0">
                <a:solidFill>
                  <a:schemeClr val="bg1"/>
                </a:solidFill>
              </a:rPr>
              <a:t>/ Méthodes d’accès / Architecture à l’IBL / 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37055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Volume « </a:t>
            </a:r>
            <a:r>
              <a:rPr lang="fr-FR" dirty="0" err="1"/>
              <a:t>Striped</a:t>
            </a:r>
            <a:r>
              <a:rPr lang="fr-FR" dirty="0"/>
              <a:t> – </a:t>
            </a:r>
            <a:r>
              <a:rPr lang="fr-FR" dirty="0" err="1"/>
              <a:t>Replicated</a:t>
            </a:r>
            <a:r>
              <a:rPr lang="fr-FR" dirty="0"/>
              <a:t>»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Equivalent RAID 10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volumes </a:t>
            </a:r>
            <a:r>
              <a:rPr lang="fr-FR" dirty="0">
                <a:solidFill>
                  <a:schemeClr val="accent2"/>
                </a:solidFill>
              </a:rPr>
              <a:t>avancés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27" y="2487373"/>
            <a:ext cx="5487298" cy="349191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</a:t>
            </a:r>
            <a:r>
              <a:rPr lang="fr-FR" sz="1000" b="1" dirty="0">
                <a:solidFill>
                  <a:schemeClr val="bg2"/>
                </a:solidFill>
              </a:rPr>
              <a:t>Types de volumes</a:t>
            </a:r>
            <a:r>
              <a:rPr lang="fr-FR" sz="1000" dirty="0">
                <a:solidFill>
                  <a:schemeClr val="bg1"/>
                </a:solidFill>
              </a:rPr>
              <a:t> / Méthodes d’accès / Architecture à l’IBL / 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39327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Volume «  </a:t>
            </a:r>
            <a:r>
              <a:rPr lang="fr-FR" dirty="0" err="1"/>
              <a:t>Distributed</a:t>
            </a:r>
            <a:r>
              <a:rPr lang="fr-FR" dirty="0"/>
              <a:t> – </a:t>
            </a:r>
            <a:r>
              <a:rPr lang="fr-FR" dirty="0" err="1"/>
              <a:t>Replicated</a:t>
            </a:r>
            <a:r>
              <a:rPr lang="fr-FR" dirty="0"/>
              <a:t> »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volumes </a:t>
            </a:r>
            <a:r>
              <a:rPr lang="fr-FR" dirty="0">
                <a:solidFill>
                  <a:schemeClr val="accent2"/>
                </a:solidFill>
              </a:rPr>
              <a:t>avancés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27" y="2570514"/>
            <a:ext cx="5487298" cy="332563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</a:t>
            </a:r>
            <a:r>
              <a:rPr lang="fr-FR" sz="1000" b="1" dirty="0">
                <a:solidFill>
                  <a:schemeClr val="bg2"/>
                </a:solidFill>
              </a:rPr>
              <a:t>Types de volumes</a:t>
            </a:r>
            <a:r>
              <a:rPr lang="fr-FR" sz="1000" dirty="0">
                <a:solidFill>
                  <a:schemeClr val="bg1"/>
                </a:solidFill>
              </a:rPr>
              <a:t> / Méthodes d’accès / Architecture à l’IBL / 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14960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Volume «  </a:t>
            </a:r>
            <a:r>
              <a:rPr lang="fr-FR" dirty="0" err="1"/>
              <a:t>Distributed</a:t>
            </a:r>
            <a:r>
              <a:rPr lang="fr-FR" dirty="0"/>
              <a:t> – </a:t>
            </a:r>
            <a:r>
              <a:rPr lang="fr-FR" dirty="0" err="1"/>
              <a:t>Striped</a:t>
            </a:r>
            <a:r>
              <a:rPr lang="fr-FR" dirty="0"/>
              <a:t> »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volumes </a:t>
            </a:r>
            <a:r>
              <a:rPr lang="fr-FR" dirty="0">
                <a:solidFill>
                  <a:schemeClr val="accent2"/>
                </a:solidFill>
              </a:rPr>
              <a:t>avancés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27" y="2570514"/>
            <a:ext cx="5487298" cy="332563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</a:t>
            </a:r>
            <a:r>
              <a:rPr lang="fr-FR" sz="1000" b="1" dirty="0">
                <a:solidFill>
                  <a:schemeClr val="bg2"/>
                </a:solidFill>
              </a:rPr>
              <a:t>Types de volumes</a:t>
            </a:r>
            <a:r>
              <a:rPr lang="fr-FR" sz="1000" dirty="0">
                <a:solidFill>
                  <a:schemeClr val="bg1"/>
                </a:solidFill>
              </a:rPr>
              <a:t> / Méthodes d’accès / Architecture à l’IBL / 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788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Volume «  </a:t>
            </a:r>
            <a:r>
              <a:rPr lang="fr-FR" dirty="0" err="1"/>
              <a:t>Distributed</a:t>
            </a:r>
            <a:r>
              <a:rPr lang="fr-FR" dirty="0"/>
              <a:t> – </a:t>
            </a:r>
            <a:r>
              <a:rPr lang="fr-FR" dirty="0" err="1"/>
              <a:t>Striped</a:t>
            </a:r>
            <a:r>
              <a:rPr lang="fr-FR" dirty="0"/>
              <a:t> – </a:t>
            </a:r>
            <a:r>
              <a:rPr lang="fr-FR" dirty="0" err="1"/>
              <a:t>Replicated</a:t>
            </a:r>
            <a:r>
              <a:rPr lang="fr-FR" dirty="0"/>
              <a:t> »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volumes </a:t>
            </a:r>
            <a:r>
              <a:rPr lang="fr-FR" dirty="0">
                <a:solidFill>
                  <a:schemeClr val="accent2"/>
                </a:solidFill>
              </a:rPr>
              <a:t>avancés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31" y="2488427"/>
            <a:ext cx="4798489" cy="34898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</a:t>
            </a:r>
            <a:r>
              <a:rPr lang="fr-FR" sz="1000" b="1" dirty="0">
                <a:solidFill>
                  <a:schemeClr val="bg2"/>
                </a:solidFill>
              </a:rPr>
              <a:t>Types de volumes</a:t>
            </a:r>
            <a:r>
              <a:rPr lang="fr-FR" sz="1000" dirty="0">
                <a:solidFill>
                  <a:schemeClr val="bg1"/>
                </a:solidFill>
              </a:rPr>
              <a:t> / Méthodes d’accès / Architecture à l’IBL / Installation – Configuration – Mise à jour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7" y="4016719"/>
            <a:ext cx="2116720" cy="21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Méthodes d’accès</a:t>
            </a:r>
          </a:p>
        </p:txBody>
      </p:sp>
    </p:spTree>
    <p:extLst>
      <p:ext uri="{BB962C8B-B14F-4D97-AF65-F5344CB8AC3E}">
        <p14:creationId xmlns:p14="http://schemas.microsoft.com/office/powerpoint/2010/main" val="15730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GlusterFS</a:t>
            </a:r>
            <a:r>
              <a:rPr lang="fr-FR" dirty="0"/>
              <a:t> Native Client :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fr-FR" dirty="0"/>
              <a:t>FUSE : </a:t>
            </a:r>
            <a:r>
              <a:rPr lang="fr-FR" dirty="0" err="1"/>
              <a:t>Filesystem</a:t>
            </a:r>
            <a:r>
              <a:rPr lang="fr-FR" dirty="0"/>
              <a:t> in </a:t>
            </a:r>
            <a:r>
              <a:rPr lang="fr-FR" dirty="0" err="1"/>
              <a:t>UserSpacE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NFS (V3)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Haute disponibilité avec une adresse 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IP virtuelle.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SMB / CIFS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au « Volume Group »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63" y="4941799"/>
            <a:ext cx="1034274" cy="10342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896680"/>
            <a:ext cx="2403514" cy="8706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2802228"/>
            <a:ext cx="2390775" cy="5976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11" y="3634335"/>
            <a:ext cx="2073549" cy="62505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</a:t>
            </a:r>
            <a:r>
              <a:rPr lang="fr-FR" sz="1000" b="1" dirty="0">
                <a:solidFill>
                  <a:schemeClr val="bg2"/>
                </a:solidFill>
              </a:rPr>
              <a:t>Méthodes d’accès </a:t>
            </a:r>
            <a:r>
              <a:rPr lang="fr-FR" sz="1000" dirty="0">
                <a:solidFill>
                  <a:schemeClr val="bg1"/>
                </a:solidFill>
              </a:rPr>
              <a:t>/ Architecture à l’IBL / Installation – Configuration – Mise à jour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533" y="4257886"/>
            <a:ext cx="607503" cy="6075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5438" y="2176481"/>
            <a:ext cx="798562" cy="7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Qu’est ce que </a:t>
            </a:r>
            <a:r>
              <a:rPr lang="fr-FR" dirty="0" err="1"/>
              <a:t>GlusterFS</a:t>
            </a:r>
            <a:r>
              <a:rPr lang="fr-FR" dirty="0"/>
              <a:t> ?</a:t>
            </a:r>
          </a:p>
          <a:p>
            <a:endParaRPr lang="fr-FR" dirty="0"/>
          </a:p>
          <a:p>
            <a:r>
              <a:rPr lang="fr-FR" dirty="0"/>
              <a:t>Terminologie</a:t>
            </a:r>
          </a:p>
          <a:p>
            <a:endParaRPr lang="fr-FR" dirty="0"/>
          </a:p>
          <a:p>
            <a:r>
              <a:rPr lang="fr-FR" dirty="0"/>
              <a:t>Types de volumes supportés</a:t>
            </a:r>
          </a:p>
          <a:p>
            <a:endParaRPr lang="fr-FR" dirty="0"/>
          </a:p>
          <a:p>
            <a:r>
              <a:rPr lang="fr-FR" dirty="0"/>
              <a:t>Méthodes d’accès</a:t>
            </a:r>
          </a:p>
          <a:p>
            <a:endParaRPr lang="fr-FR" dirty="0"/>
          </a:p>
          <a:p>
            <a:r>
              <a:rPr lang="fr-FR" dirty="0"/>
              <a:t>Architecture à l’IBL</a:t>
            </a:r>
          </a:p>
          <a:p>
            <a:endParaRPr lang="fr-FR" dirty="0"/>
          </a:p>
          <a:p>
            <a:r>
              <a:rPr lang="fr-FR" dirty="0"/>
              <a:t>Installation / Configuration / Mise à jour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955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Architecture à l’IBL</a:t>
            </a:r>
          </a:p>
        </p:txBody>
      </p:sp>
    </p:spTree>
    <p:extLst>
      <p:ext uri="{BB962C8B-B14F-4D97-AF65-F5344CB8AC3E}">
        <p14:creationId xmlns:p14="http://schemas.microsoft.com/office/powerpoint/2010/main" val="10304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>
            <a:stCxn id="7" idx="2"/>
            <a:endCxn id="9" idx="2"/>
          </p:cNvCxnSpPr>
          <p:nvPr/>
        </p:nvCxnSpPr>
        <p:spPr>
          <a:xfrm flipV="1">
            <a:off x="4615756" y="3293397"/>
            <a:ext cx="0" cy="464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</a:t>
            </a:r>
            <a:r>
              <a:rPr lang="fr-FR" dirty="0">
                <a:solidFill>
                  <a:schemeClr val="accent2"/>
                </a:solidFill>
              </a:rPr>
              <a:t>actuelle</a:t>
            </a:r>
            <a:r>
              <a:rPr lang="fr-FR" dirty="0"/>
              <a:t> à l’IBL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8" y="1898854"/>
            <a:ext cx="2754855" cy="1859527"/>
          </a:xfrm>
        </p:spPr>
      </p:pic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8" y="1666362"/>
            <a:ext cx="2754855" cy="1859527"/>
          </a:xfrm>
          <a:prstGeom prst="rect">
            <a:avLst/>
          </a:prstGeom>
        </p:spPr>
      </p:pic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8" y="1433870"/>
            <a:ext cx="2754855" cy="18595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88" y="1968295"/>
            <a:ext cx="2073549" cy="625054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413089" y="2687824"/>
            <a:ext cx="1712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err="1"/>
              <a:t>Datastore</a:t>
            </a:r>
            <a:r>
              <a:rPr lang="fr-FR" sz="1300" b="1" dirty="0"/>
              <a:t> </a:t>
            </a:r>
            <a:r>
              <a:rPr lang="fr-FR" sz="1300" b="1" dirty="0" err="1"/>
              <a:t>iSCSI</a:t>
            </a:r>
            <a:r>
              <a:rPr lang="fr-FR" sz="1300" b="1" dirty="0"/>
              <a:t> / environ 20 </a:t>
            </a:r>
            <a:r>
              <a:rPr lang="fr-FR" sz="1300" b="1" dirty="0" err="1"/>
              <a:t>VMs</a:t>
            </a:r>
            <a:endParaRPr lang="fr-FR" sz="13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</a:t>
            </a:r>
            <a:r>
              <a:rPr lang="fr-FR" sz="1000" b="1" dirty="0">
                <a:solidFill>
                  <a:schemeClr val="bg2"/>
                </a:solidFill>
              </a:rPr>
              <a:t>Architecture à l’IBL </a:t>
            </a:r>
            <a:r>
              <a:rPr lang="fr-FR" sz="1000" dirty="0">
                <a:solidFill>
                  <a:schemeClr val="bg1"/>
                </a:solidFill>
              </a:rPr>
              <a:t>/ Installation – Configuration – Mise à jour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82" y="5159924"/>
            <a:ext cx="3941601" cy="1261312"/>
          </a:xfrm>
          <a:prstGeom prst="rect">
            <a:avLst/>
          </a:prstGeom>
        </p:spPr>
      </p:pic>
      <p:cxnSp>
        <p:nvCxnSpPr>
          <p:cNvPr id="33" name="Connecteur droit 32"/>
          <p:cNvCxnSpPr>
            <a:endCxn id="24" idx="0"/>
          </p:cNvCxnSpPr>
          <p:nvPr/>
        </p:nvCxnSpPr>
        <p:spPr>
          <a:xfrm>
            <a:off x="4670183" y="4593647"/>
            <a:ext cx="0" cy="5662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34" y="2490495"/>
            <a:ext cx="3156244" cy="2191836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6394572" y="1876008"/>
            <a:ext cx="2660030" cy="5170600"/>
            <a:chOff x="6394572" y="1876008"/>
            <a:chExt cx="2660030" cy="5170600"/>
          </a:xfrm>
        </p:grpSpPr>
        <p:sp>
          <p:nvSpPr>
            <p:cNvPr id="35" name="ZoneTexte 34"/>
            <p:cNvSpPr txBox="1"/>
            <p:nvPr/>
          </p:nvSpPr>
          <p:spPr>
            <a:xfrm>
              <a:off x="6394572" y="1968295"/>
              <a:ext cx="2660030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u="sng" dirty="0"/>
                <a:t>Contraintes :</a:t>
              </a:r>
            </a:p>
            <a:p>
              <a:pPr marL="285750" indent="-285750">
                <a:buFontTx/>
                <a:buChar char="-"/>
              </a:pPr>
              <a:endParaRPr lang="fr-FR" dirty="0"/>
            </a:p>
            <a:p>
              <a:pPr marL="285750" indent="-285750">
                <a:buFontTx/>
                <a:buChar char="-"/>
              </a:pPr>
              <a:r>
                <a:rPr lang="fr-FR" dirty="0"/>
                <a:t>Fin de support de notre baie de disques</a:t>
              </a:r>
            </a:p>
            <a:p>
              <a:pPr marL="285750" indent="-285750">
                <a:buFontTx/>
                <a:buChar char="-"/>
              </a:pPr>
              <a:endParaRPr lang="fr-FR" dirty="0"/>
            </a:p>
            <a:p>
              <a:pPr marL="285750" indent="-285750">
                <a:buFontTx/>
                <a:buChar char="-"/>
              </a:pPr>
              <a:r>
                <a:rPr lang="fr-FR" dirty="0"/>
                <a:t>Coûts de renouvellement importants : baie + </a:t>
              </a:r>
              <a:r>
                <a:rPr lang="fr-FR" dirty="0" err="1"/>
                <a:t>switchs</a:t>
              </a:r>
              <a:r>
                <a:rPr lang="fr-FR" dirty="0"/>
                <a:t> = 13k€ env.</a:t>
              </a:r>
            </a:p>
            <a:p>
              <a:pPr marL="285750" indent="-285750">
                <a:buFontTx/>
                <a:buChar char="-"/>
              </a:pPr>
              <a:endParaRPr lang="fr-FR" dirty="0"/>
            </a:p>
            <a:p>
              <a:pPr marL="285750" indent="-285750">
                <a:buFontTx/>
                <a:buChar char="-"/>
              </a:pPr>
              <a:r>
                <a:rPr lang="fr-FR" dirty="0"/>
                <a:t>Pas de réplication de données</a:t>
              </a:r>
            </a:p>
            <a:p>
              <a:pPr marL="285750" indent="-285750">
                <a:buFontTx/>
                <a:buChar char="-"/>
              </a:pPr>
              <a:endParaRPr lang="fr-FR" dirty="0"/>
            </a:p>
            <a:p>
              <a:pPr marL="285750" indent="-285750">
                <a:buFontTx/>
                <a:buChar char="-"/>
              </a:pPr>
              <a:r>
                <a:rPr lang="fr-FR" dirty="0"/>
                <a:t>Pas de haute disponibilité</a:t>
              </a:r>
            </a:p>
            <a:p>
              <a:r>
                <a:rPr lang="fr-FR" dirty="0"/>
                <a:t>(utilisation de VEEAM)</a:t>
              </a:r>
            </a:p>
            <a:p>
              <a:pPr marL="285750" indent="-285750">
                <a:buFontTx/>
                <a:buChar char="-"/>
              </a:pPr>
              <a:endParaRPr lang="fr-FR" dirty="0"/>
            </a:p>
            <a:p>
              <a:pPr marL="285750" indent="-285750">
                <a:buFontTx/>
                <a:buChar char="-"/>
              </a:pPr>
              <a:r>
                <a:rPr lang="fr-FR" dirty="0"/>
                <a:t>Evitons les </a:t>
              </a:r>
              <a:r>
                <a:rPr lang="fr-FR" dirty="0" err="1"/>
                <a:t>SPOFs</a:t>
              </a:r>
              <a:endParaRPr lang="fr-FR" dirty="0"/>
            </a:p>
            <a:p>
              <a:endParaRPr lang="fr-FR" dirty="0"/>
            </a:p>
            <a:p>
              <a:pPr marL="285750" indent="-285750">
                <a:buFontTx/>
                <a:buChar char="-"/>
              </a:pPr>
              <a:endParaRPr lang="fr-FR" dirty="0"/>
            </a:p>
          </p:txBody>
        </p:sp>
        <p:pic>
          <p:nvPicPr>
            <p:cNvPr id="36" name="Image 35" descr="File:Panneau &lt;strong&gt;attention&lt;/strong&gt;.svg - Ancestris Genealogy Program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817" y="1876008"/>
              <a:ext cx="460231" cy="383526"/>
            </a:xfrm>
            <a:prstGeom prst="rect">
              <a:avLst/>
            </a:prstGeom>
          </p:spPr>
        </p:pic>
      </p:grpSp>
      <p:sp>
        <p:nvSpPr>
          <p:cNvPr id="17" name="ZoneTexte 16"/>
          <p:cNvSpPr txBox="1"/>
          <p:nvPr/>
        </p:nvSpPr>
        <p:spPr>
          <a:xfrm>
            <a:off x="1413088" y="3923874"/>
            <a:ext cx="17128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/>
              <a:t>Switch </a:t>
            </a:r>
            <a:r>
              <a:rPr lang="fr-FR" sz="1300" b="1" dirty="0" err="1" smtClean="0"/>
              <a:t>iSCSI</a:t>
            </a:r>
            <a:endParaRPr lang="fr-FR" sz="13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413089" y="5790135"/>
            <a:ext cx="17128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/>
              <a:t>Baie MD3200i</a:t>
            </a:r>
          </a:p>
        </p:txBody>
      </p:sp>
    </p:spTree>
    <p:extLst>
      <p:ext uri="{BB962C8B-B14F-4D97-AF65-F5344CB8AC3E}">
        <p14:creationId xmlns:p14="http://schemas.microsoft.com/office/powerpoint/2010/main" val="850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</a:t>
            </a:r>
            <a:r>
              <a:rPr lang="fr-FR" dirty="0">
                <a:solidFill>
                  <a:schemeClr val="accent2"/>
                </a:solidFill>
              </a:rPr>
              <a:t>future</a:t>
            </a:r>
            <a:r>
              <a:rPr lang="fr-FR" dirty="0"/>
              <a:t> à l’IBL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62" y="2568586"/>
            <a:ext cx="5051788" cy="13829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84" y="3433146"/>
            <a:ext cx="787395" cy="1036736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229677" y="4341524"/>
            <a:ext cx="59143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 * DELL R730XD </a:t>
            </a:r>
          </a:p>
          <a:p>
            <a:pPr algn="ctr"/>
            <a:endParaRPr lang="fr-FR" dirty="0"/>
          </a:p>
          <a:p>
            <a:r>
              <a:rPr lang="fr-FR" sz="1600" b="1" dirty="0"/>
              <a:t>CPU</a:t>
            </a:r>
            <a:r>
              <a:rPr lang="fr-FR" sz="1600" dirty="0"/>
              <a:t> : 2 * Intel Xeon E5-2609 v4 1.7GHz (8C/8T)</a:t>
            </a:r>
          </a:p>
          <a:p>
            <a:r>
              <a:rPr lang="fr-FR" sz="1600" b="1" dirty="0"/>
              <a:t>Mémoire vive</a:t>
            </a:r>
            <a:r>
              <a:rPr lang="fr-FR" sz="1600" dirty="0"/>
              <a:t> : 64 Go</a:t>
            </a:r>
          </a:p>
          <a:p>
            <a:r>
              <a:rPr lang="fr-FR" sz="1600" b="1" dirty="0"/>
              <a:t>Disques dur</a:t>
            </a:r>
            <a:r>
              <a:rPr lang="fr-FR" sz="1600" dirty="0"/>
              <a:t> : 8*2To </a:t>
            </a:r>
            <a:r>
              <a:rPr lang="en-US" sz="1600" dirty="0" err="1"/>
              <a:t>Nearline</a:t>
            </a:r>
            <a:r>
              <a:rPr lang="en-US" sz="1600" dirty="0"/>
              <a:t> SAS 6 </a:t>
            </a:r>
            <a:r>
              <a:rPr lang="en-US" sz="1600" dirty="0" err="1"/>
              <a:t>Gbps</a:t>
            </a:r>
            <a:r>
              <a:rPr lang="en-US" sz="1600" dirty="0"/>
              <a:t> 7200 </a:t>
            </a:r>
            <a:r>
              <a:rPr lang="en-US" sz="1600" dirty="0" err="1"/>
              <a:t>Tpm</a:t>
            </a:r>
            <a:r>
              <a:rPr lang="en-US" sz="1600" dirty="0"/>
              <a:t> format 3,5“ </a:t>
            </a:r>
            <a:r>
              <a:rPr lang="fr-FR" sz="1600" dirty="0"/>
              <a:t>12 To / RAID 6, 2 </a:t>
            </a:r>
            <a:r>
              <a:rPr lang="fr-FR" sz="1600" dirty="0" err="1"/>
              <a:t>spares</a:t>
            </a:r>
            <a:endParaRPr lang="fr-FR" sz="1600" dirty="0"/>
          </a:p>
          <a:p>
            <a:r>
              <a:rPr lang="fr-FR" sz="1600" b="1" dirty="0"/>
              <a:t>Réseau</a:t>
            </a:r>
            <a:r>
              <a:rPr lang="fr-FR" sz="1600" dirty="0"/>
              <a:t> : 2 ports 10 GB Base T + 2 ports 1 GB Base-T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</a:t>
            </a:r>
            <a:r>
              <a:rPr lang="fr-FR" sz="1000" b="1" dirty="0">
                <a:solidFill>
                  <a:schemeClr val="bg2"/>
                </a:solidFill>
              </a:rPr>
              <a:t>Architecture à l’IBL </a:t>
            </a:r>
            <a:r>
              <a:rPr lang="fr-FR" sz="1000" dirty="0">
                <a:solidFill>
                  <a:schemeClr val="bg1"/>
                </a:solidFill>
              </a:rPr>
              <a:t>/ Installation – Configuration – Mise à jour</a:t>
            </a:r>
          </a:p>
        </p:txBody>
      </p:sp>
      <p:pic>
        <p:nvPicPr>
          <p:cNvPr id="24" name="Espace réservé du contenu 2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87" y="1947560"/>
            <a:ext cx="1377190" cy="1377190"/>
          </a:xfrm>
        </p:spPr>
      </p:pic>
      <p:sp>
        <p:nvSpPr>
          <p:cNvPr id="37" name="Rectangle 36"/>
          <p:cNvSpPr/>
          <p:nvPr/>
        </p:nvSpPr>
        <p:spPr>
          <a:xfrm>
            <a:off x="7423742" y="3923080"/>
            <a:ext cx="1415773" cy="92333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10k€</a:t>
            </a:r>
          </a:p>
        </p:txBody>
      </p:sp>
    </p:spTree>
    <p:extLst>
      <p:ext uri="{BB962C8B-B14F-4D97-AF65-F5344CB8AC3E}">
        <p14:creationId xmlns:p14="http://schemas.microsoft.com/office/powerpoint/2010/main" val="19050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06" y="3351489"/>
            <a:ext cx="968098" cy="99171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</a:t>
            </a:r>
            <a:r>
              <a:rPr lang="fr-FR" dirty="0">
                <a:solidFill>
                  <a:schemeClr val="accent2"/>
                </a:solidFill>
              </a:rPr>
              <a:t>future</a:t>
            </a:r>
            <a:r>
              <a:rPr lang="fr-FR" dirty="0"/>
              <a:t> à l’IBL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8" y="1898854"/>
            <a:ext cx="2754855" cy="1859527"/>
          </a:xfrm>
        </p:spPr>
      </p:pic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8" y="1666362"/>
            <a:ext cx="2754855" cy="1859527"/>
          </a:xfrm>
          <a:prstGeom prst="rect">
            <a:avLst/>
          </a:prstGeom>
        </p:spPr>
      </p:pic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8" y="1433870"/>
            <a:ext cx="2754855" cy="18595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01" y="2348069"/>
            <a:ext cx="2073549" cy="62505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8" y="4847950"/>
            <a:ext cx="2873828" cy="7867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1" y="4847949"/>
            <a:ext cx="2873828" cy="78671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311" y="4126180"/>
            <a:ext cx="922101" cy="73037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1995" y="4126180"/>
            <a:ext cx="922101" cy="73037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10" y="4139880"/>
            <a:ext cx="544608" cy="71706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79" y="4132834"/>
            <a:ext cx="544608" cy="717067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1313311" y="5479767"/>
            <a:ext cx="1154036" cy="965569"/>
            <a:chOff x="506166" y="4616516"/>
            <a:chExt cx="1406824" cy="965569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6166" y="4616516"/>
              <a:ext cx="1406824" cy="965569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733618" y="4958097"/>
              <a:ext cx="1147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Node1 /</a:t>
              </a:r>
              <a:r>
                <a:rPr lang="fr-FR" sz="1200" b="1" dirty="0" err="1"/>
                <a:t>mnt</a:t>
              </a:r>
              <a:r>
                <a:rPr lang="fr-FR" sz="1200" b="1" dirty="0"/>
                <a:t>/brick1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689957" y="5479766"/>
            <a:ext cx="1154036" cy="965569"/>
            <a:chOff x="506166" y="4616516"/>
            <a:chExt cx="1406824" cy="965569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6166" y="4616516"/>
              <a:ext cx="1406824" cy="965569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733618" y="4958097"/>
              <a:ext cx="1147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Node2</a:t>
              </a:r>
            </a:p>
            <a:p>
              <a:r>
                <a:rPr lang="fr-FR" sz="1200" b="1" dirty="0"/>
                <a:t>/</a:t>
              </a:r>
              <a:r>
                <a:rPr lang="fr-FR" sz="1200" b="1" dirty="0" err="1"/>
                <a:t>mnt</a:t>
              </a:r>
              <a:r>
                <a:rPr lang="fr-FR" sz="1200" b="1" dirty="0"/>
                <a:t>/brick1</a:t>
              </a:r>
            </a:p>
          </p:txBody>
        </p:sp>
      </p:grpSp>
      <p:sp>
        <p:nvSpPr>
          <p:cNvPr id="23" name="Double flèche horizontale 22"/>
          <p:cNvSpPr/>
          <p:nvPr/>
        </p:nvSpPr>
        <p:spPr>
          <a:xfrm>
            <a:off x="3211277" y="4979957"/>
            <a:ext cx="2754854" cy="4580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070654" y="3405251"/>
            <a:ext cx="229709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Datastore</a:t>
            </a:r>
            <a:r>
              <a:rPr lang="fr-FR" b="1" dirty="0"/>
              <a:t> NFS </a:t>
            </a:r>
            <a:r>
              <a:rPr lang="fr-FR" sz="1300" b="1" dirty="0"/>
              <a:t>/vg1</a:t>
            </a:r>
          </a:p>
          <a:p>
            <a:r>
              <a:rPr lang="fr-FR" sz="1300" b="1" dirty="0"/>
              <a:t>IP virtuelle </a:t>
            </a:r>
            <a:r>
              <a:rPr lang="fr-FR" sz="1300" b="1" dirty="0" err="1"/>
              <a:t>HeartBeat</a:t>
            </a:r>
            <a:endParaRPr lang="fr-FR" sz="13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238328" y="5049542"/>
            <a:ext cx="272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Réplication – Direct </a:t>
            </a:r>
            <a:r>
              <a:rPr lang="fr-FR" sz="1600" b="1" dirty="0" err="1"/>
              <a:t>link</a:t>
            </a:r>
            <a:r>
              <a:rPr lang="fr-FR" sz="1600" b="1" dirty="0"/>
              <a:t> 10Gbps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</a:t>
            </a:r>
            <a:r>
              <a:rPr lang="fr-FR" sz="1000" b="1" dirty="0">
                <a:solidFill>
                  <a:schemeClr val="bg2"/>
                </a:solidFill>
              </a:rPr>
              <a:t>Architecture à l’IBL </a:t>
            </a:r>
            <a:r>
              <a:rPr lang="fr-FR" sz="1000" dirty="0">
                <a:solidFill>
                  <a:schemeClr val="bg1"/>
                </a:solidFill>
              </a:rPr>
              <a:t>/ Installation – Configuration – Mise à jour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941995" y="2944757"/>
            <a:ext cx="26522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/>
              <a:t>Environ 20 </a:t>
            </a:r>
            <a:r>
              <a:rPr lang="fr-FR" sz="1300" b="1" dirty="0" err="1"/>
              <a:t>VMs</a:t>
            </a:r>
            <a:endParaRPr lang="fr-FR" sz="1300" b="1" dirty="0"/>
          </a:p>
        </p:txBody>
      </p:sp>
      <p:grpSp>
        <p:nvGrpSpPr>
          <p:cNvPr id="25" name="Groupe 24"/>
          <p:cNvGrpSpPr/>
          <p:nvPr/>
        </p:nvGrpSpPr>
        <p:grpSpPr>
          <a:xfrm>
            <a:off x="3109371" y="4189086"/>
            <a:ext cx="1051547" cy="458025"/>
            <a:chOff x="2612209" y="3319636"/>
            <a:chExt cx="1051547" cy="458025"/>
          </a:xfrm>
        </p:grpSpPr>
        <p:sp>
          <p:nvSpPr>
            <p:cNvPr id="33" name="Double flèche horizontale 32"/>
            <p:cNvSpPr/>
            <p:nvPr/>
          </p:nvSpPr>
          <p:spPr>
            <a:xfrm rot="20044229">
              <a:off x="2612209" y="3319636"/>
              <a:ext cx="1051547" cy="45802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 rot="20006291">
              <a:off x="2702921" y="3351856"/>
              <a:ext cx="873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1Gbps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 rot="3429023">
            <a:off x="5057478" y="4256330"/>
            <a:ext cx="1051547" cy="458025"/>
            <a:chOff x="2612209" y="3319636"/>
            <a:chExt cx="1051547" cy="458025"/>
          </a:xfrm>
        </p:grpSpPr>
        <p:sp>
          <p:nvSpPr>
            <p:cNvPr id="36" name="Double flèche horizontale 35"/>
            <p:cNvSpPr/>
            <p:nvPr/>
          </p:nvSpPr>
          <p:spPr>
            <a:xfrm rot="20044229">
              <a:off x="2612209" y="3319636"/>
              <a:ext cx="1051547" cy="45802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 rot="20006291">
              <a:off x="2702921" y="3351856"/>
              <a:ext cx="873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1Gbps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774361" y="5042088"/>
            <a:ext cx="86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</a:t>
            </a:r>
            <a:r>
              <a:rPr lang="fr-FR" dirty="0" smtClean="0">
                <a:solidFill>
                  <a:schemeClr val="bg1"/>
                </a:solidFill>
              </a:rPr>
              <a:t>ode1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340126" y="5034153"/>
            <a:ext cx="86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node2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313283" y="4576511"/>
            <a:ext cx="3060711" cy="1095283"/>
            <a:chOff x="313283" y="4576511"/>
            <a:chExt cx="3060711" cy="1095283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283" y="4576511"/>
              <a:ext cx="3060711" cy="1095283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1435518" y="4682465"/>
              <a:ext cx="861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n</a:t>
              </a:r>
              <a:r>
                <a:rPr lang="fr-FR" dirty="0" smtClean="0">
                  <a:solidFill>
                    <a:schemeClr val="bg1"/>
                  </a:solidFill>
                </a:rPr>
                <a:t>ode1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6019914" y="4571102"/>
            <a:ext cx="3060711" cy="1095283"/>
            <a:chOff x="6019914" y="4571102"/>
            <a:chExt cx="3060711" cy="1095283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914" y="4571102"/>
              <a:ext cx="3060711" cy="1095283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>
            <a:xfrm>
              <a:off x="7180181" y="4682465"/>
              <a:ext cx="861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node2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6596303" y="4338405"/>
            <a:ext cx="170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IP virtuelle </a:t>
            </a:r>
            <a:r>
              <a:rPr lang="fr-FR" sz="1400" b="1" dirty="0" err="1">
                <a:solidFill>
                  <a:srgbClr val="FF0000"/>
                </a:solidFill>
              </a:rPr>
              <a:t>HeartBeat</a:t>
            </a:r>
            <a:endParaRPr lang="fr-FR" sz="14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706" y="3351489"/>
            <a:ext cx="968098" cy="99171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</a:t>
            </a:r>
            <a:r>
              <a:rPr lang="fr-FR" dirty="0">
                <a:solidFill>
                  <a:schemeClr val="accent2"/>
                </a:solidFill>
              </a:rPr>
              <a:t>future</a:t>
            </a:r>
            <a:r>
              <a:rPr lang="fr-FR" dirty="0"/>
              <a:t> à l’IBL – quelques tests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8" y="1898854"/>
            <a:ext cx="2754855" cy="1859527"/>
          </a:xfrm>
        </p:spPr>
      </p:pic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8" y="1666362"/>
            <a:ext cx="2754855" cy="1859527"/>
          </a:xfrm>
          <a:prstGeom prst="rect">
            <a:avLst/>
          </a:prstGeom>
        </p:spPr>
      </p:pic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8" y="1433870"/>
            <a:ext cx="2754855" cy="18595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23" y="1946106"/>
            <a:ext cx="2073549" cy="625054"/>
          </a:xfrm>
          <a:prstGeom prst="rect">
            <a:avLst/>
          </a:prstGeom>
        </p:spPr>
      </p:pic>
      <p:sp>
        <p:nvSpPr>
          <p:cNvPr id="23" name="Double flèche horizontale 22"/>
          <p:cNvSpPr/>
          <p:nvPr/>
        </p:nvSpPr>
        <p:spPr>
          <a:xfrm>
            <a:off x="3211277" y="4979957"/>
            <a:ext cx="2754854" cy="4580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070654" y="3405251"/>
            <a:ext cx="229709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Datastore</a:t>
            </a:r>
            <a:r>
              <a:rPr lang="fr-FR" b="1" dirty="0"/>
              <a:t> NFS </a:t>
            </a:r>
            <a:r>
              <a:rPr lang="fr-FR" sz="1300" b="1" dirty="0"/>
              <a:t>/vg1</a:t>
            </a:r>
          </a:p>
          <a:p>
            <a:r>
              <a:rPr lang="fr-FR" sz="1300" b="1" dirty="0">
                <a:solidFill>
                  <a:srgbClr val="FF0000"/>
                </a:solidFill>
              </a:rPr>
              <a:t>IP virtuelle </a:t>
            </a:r>
            <a:r>
              <a:rPr lang="fr-FR" sz="1300" b="1" dirty="0" err="1">
                <a:solidFill>
                  <a:srgbClr val="FF0000"/>
                </a:solidFill>
              </a:rPr>
              <a:t>HeartBeat</a:t>
            </a:r>
            <a:endParaRPr lang="fr-FR" sz="1300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238328" y="5049542"/>
            <a:ext cx="272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Réplication – Direct </a:t>
            </a:r>
            <a:r>
              <a:rPr lang="fr-FR" sz="1600" b="1" dirty="0" err="1"/>
              <a:t>link</a:t>
            </a:r>
            <a:r>
              <a:rPr lang="fr-FR" sz="1600" b="1" dirty="0"/>
              <a:t> </a:t>
            </a:r>
            <a:r>
              <a:rPr lang="fr-FR" sz="1600" b="1" dirty="0" smtClean="0"/>
              <a:t>1Gbps</a:t>
            </a:r>
            <a:endParaRPr lang="fr-FR" sz="16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</a:t>
            </a:r>
            <a:r>
              <a:rPr lang="fr-FR" sz="1000" b="1" dirty="0">
                <a:solidFill>
                  <a:schemeClr val="bg2"/>
                </a:solidFill>
              </a:rPr>
              <a:t>Architecture à l’IBL </a:t>
            </a:r>
            <a:r>
              <a:rPr lang="fr-FR" sz="1000" dirty="0">
                <a:solidFill>
                  <a:schemeClr val="bg1"/>
                </a:solidFill>
              </a:rPr>
              <a:t>/ Installation – Configuration – Mise à jour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064151" y="2683552"/>
            <a:ext cx="26522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/>
              <a:t>20 </a:t>
            </a:r>
            <a:r>
              <a:rPr lang="fr-FR" sz="1300" b="1" dirty="0" err="1"/>
              <a:t>VMs</a:t>
            </a:r>
            <a:endParaRPr lang="fr-FR" sz="1300" b="1" dirty="0"/>
          </a:p>
        </p:txBody>
      </p:sp>
      <p:grpSp>
        <p:nvGrpSpPr>
          <p:cNvPr id="25" name="Groupe 24"/>
          <p:cNvGrpSpPr/>
          <p:nvPr/>
        </p:nvGrpSpPr>
        <p:grpSpPr>
          <a:xfrm>
            <a:off x="3109371" y="4189086"/>
            <a:ext cx="1051547" cy="458025"/>
            <a:chOff x="2612209" y="3319636"/>
            <a:chExt cx="1051547" cy="458025"/>
          </a:xfrm>
        </p:grpSpPr>
        <p:sp>
          <p:nvSpPr>
            <p:cNvPr id="33" name="Double flèche horizontale 32"/>
            <p:cNvSpPr/>
            <p:nvPr/>
          </p:nvSpPr>
          <p:spPr>
            <a:xfrm rot="20044229">
              <a:off x="2612209" y="3319636"/>
              <a:ext cx="1051547" cy="45802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 rot="20006291">
              <a:off x="2702921" y="3351856"/>
              <a:ext cx="873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1Gbps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 rot="3429023">
            <a:off x="5057478" y="4256330"/>
            <a:ext cx="1051547" cy="458025"/>
            <a:chOff x="2612209" y="3319636"/>
            <a:chExt cx="1051547" cy="458025"/>
          </a:xfrm>
        </p:grpSpPr>
        <p:sp>
          <p:nvSpPr>
            <p:cNvPr id="36" name="Double flèche horizontale 35"/>
            <p:cNvSpPr/>
            <p:nvPr/>
          </p:nvSpPr>
          <p:spPr>
            <a:xfrm rot="20044229">
              <a:off x="2612209" y="3319636"/>
              <a:ext cx="1051547" cy="45802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 rot="20006291">
              <a:off x="2702921" y="3351856"/>
              <a:ext cx="873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1Gbps</a:t>
              </a:r>
            </a:p>
          </p:txBody>
        </p:sp>
      </p:grpSp>
      <p:sp>
        <p:nvSpPr>
          <p:cNvPr id="5" name="Signe de multiplication 4"/>
          <p:cNvSpPr/>
          <p:nvPr/>
        </p:nvSpPr>
        <p:spPr>
          <a:xfrm>
            <a:off x="6201889" y="4144216"/>
            <a:ext cx="2228144" cy="2194175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igne de multiplication 23"/>
          <p:cNvSpPr/>
          <p:nvPr/>
        </p:nvSpPr>
        <p:spPr>
          <a:xfrm>
            <a:off x="4120195" y="4727934"/>
            <a:ext cx="979098" cy="964171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Signe de multiplication 28"/>
          <p:cNvSpPr/>
          <p:nvPr/>
        </p:nvSpPr>
        <p:spPr>
          <a:xfrm>
            <a:off x="5068700" y="3956477"/>
            <a:ext cx="979098" cy="964171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File:2000px-&lt;strong&gt;ok&lt;/strong&gt; x nuvola green.png - Wikimedia Comm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486" y="3508038"/>
            <a:ext cx="639856" cy="639856"/>
          </a:xfrm>
          <a:prstGeom prst="rect">
            <a:avLst/>
          </a:prstGeom>
        </p:spPr>
      </p:pic>
      <p:pic>
        <p:nvPicPr>
          <p:cNvPr id="30" name="Image 29" descr="File:2000px-&lt;strong&gt;ok&lt;/strong&gt; x nuvola green.png - Wikimedia Comm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6969" y="2564659"/>
            <a:ext cx="639856" cy="6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58733 -0.00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24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6019914" y="4571102"/>
            <a:ext cx="3060711" cy="1095283"/>
            <a:chOff x="6019914" y="4571102"/>
            <a:chExt cx="3060711" cy="1095283"/>
          </a:xfrm>
        </p:grpSpPr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914" y="4571102"/>
              <a:ext cx="3060711" cy="1095283"/>
            </a:xfrm>
            <a:prstGeom prst="rect">
              <a:avLst/>
            </a:prstGeom>
          </p:spPr>
        </p:pic>
        <p:sp>
          <p:nvSpPr>
            <p:cNvPr id="47" name="ZoneTexte 46"/>
            <p:cNvSpPr txBox="1"/>
            <p:nvPr/>
          </p:nvSpPr>
          <p:spPr>
            <a:xfrm>
              <a:off x="7135023" y="4702863"/>
              <a:ext cx="861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node2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13283" y="4576511"/>
            <a:ext cx="3060711" cy="1095283"/>
            <a:chOff x="313283" y="4576511"/>
            <a:chExt cx="3060711" cy="1095283"/>
          </a:xfrm>
        </p:grpSpPr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283" y="4576511"/>
              <a:ext cx="3060711" cy="1095283"/>
            </a:xfrm>
            <a:prstGeom prst="rect">
              <a:avLst/>
            </a:prstGeom>
          </p:spPr>
        </p:pic>
        <p:sp>
          <p:nvSpPr>
            <p:cNvPr id="46" name="ZoneTexte 45"/>
            <p:cNvSpPr txBox="1"/>
            <p:nvPr/>
          </p:nvSpPr>
          <p:spPr>
            <a:xfrm>
              <a:off x="1380962" y="4680584"/>
              <a:ext cx="861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n</a:t>
              </a:r>
              <a:r>
                <a:rPr lang="fr-FR" dirty="0" smtClean="0">
                  <a:solidFill>
                    <a:schemeClr val="bg1"/>
                  </a:solidFill>
                </a:rPr>
                <a:t>ode1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1036846" y="4351572"/>
            <a:ext cx="170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IP virtuelle </a:t>
            </a:r>
            <a:r>
              <a:rPr lang="fr-FR" sz="1400" b="1" dirty="0" err="1">
                <a:solidFill>
                  <a:srgbClr val="FF0000"/>
                </a:solidFill>
              </a:rPr>
              <a:t>HeartBeat</a:t>
            </a:r>
            <a:endParaRPr lang="fr-FR" sz="14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706" y="3351489"/>
            <a:ext cx="968098" cy="99171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</a:t>
            </a:r>
            <a:r>
              <a:rPr lang="fr-FR" dirty="0">
                <a:solidFill>
                  <a:schemeClr val="accent2"/>
                </a:solidFill>
              </a:rPr>
              <a:t>future</a:t>
            </a:r>
            <a:r>
              <a:rPr lang="fr-FR" dirty="0"/>
              <a:t> à l’IBL – quelques tests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8" y="1898854"/>
            <a:ext cx="2754855" cy="1859527"/>
          </a:xfrm>
        </p:spPr>
      </p:pic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8" y="1666362"/>
            <a:ext cx="2754855" cy="1859527"/>
          </a:xfrm>
          <a:prstGeom prst="rect">
            <a:avLst/>
          </a:prstGeom>
        </p:spPr>
      </p:pic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28" y="1433870"/>
            <a:ext cx="2754855" cy="18595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23" y="1946106"/>
            <a:ext cx="2073549" cy="625054"/>
          </a:xfrm>
          <a:prstGeom prst="rect">
            <a:avLst/>
          </a:prstGeom>
        </p:spPr>
      </p:pic>
      <p:sp>
        <p:nvSpPr>
          <p:cNvPr id="23" name="Double flèche horizontale 22"/>
          <p:cNvSpPr/>
          <p:nvPr/>
        </p:nvSpPr>
        <p:spPr>
          <a:xfrm>
            <a:off x="3211277" y="4979957"/>
            <a:ext cx="2754854" cy="4580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070654" y="3405251"/>
            <a:ext cx="229709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Datastore</a:t>
            </a:r>
            <a:r>
              <a:rPr lang="fr-FR" b="1" dirty="0"/>
              <a:t> NFS </a:t>
            </a:r>
            <a:r>
              <a:rPr lang="fr-FR" sz="1300" b="1" dirty="0"/>
              <a:t>/vg1</a:t>
            </a:r>
          </a:p>
          <a:p>
            <a:r>
              <a:rPr lang="fr-FR" sz="1300" b="1" dirty="0">
                <a:solidFill>
                  <a:srgbClr val="FF0000"/>
                </a:solidFill>
              </a:rPr>
              <a:t>IP virtuelle </a:t>
            </a:r>
            <a:r>
              <a:rPr lang="fr-FR" sz="1300" b="1" dirty="0" err="1">
                <a:solidFill>
                  <a:srgbClr val="FF0000"/>
                </a:solidFill>
              </a:rPr>
              <a:t>HeartBeat</a:t>
            </a:r>
            <a:endParaRPr lang="fr-FR" sz="1300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238328" y="5049542"/>
            <a:ext cx="272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Réplication – Direct </a:t>
            </a:r>
            <a:r>
              <a:rPr lang="fr-FR" sz="1600" b="1" dirty="0" err="1"/>
              <a:t>link</a:t>
            </a:r>
            <a:r>
              <a:rPr lang="fr-FR" sz="1600" b="1" dirty="0"/>
              <a:t> </a:t>
            </a:r>
            <a:r>
              <a:rPr lang="fr-FR" sz="1600" b="1" dirty="0" smtClean="0"/>
              <a:t>1Gbps</a:t>
            </a:r>
            <a:endParaRPr lang="fr-FR" sz="16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</a:t>
            </a:r>
            <a:r>
              <a:rPr lang="fr-FR" sz="1000" b="1" dirty="0">
                <a:solidFill>
                  <a:schemeClr val="bg2"/>
                </a:solidFill>
              </a:rPr>
              <a:t>Architecture à l’IBL </a:t>
            </a:r>
            <a:r>
              <a:rPr lang="fr-FR" sz="1000" dirty="0">
                <a:solidFill>
                  <a:schemeClr val="bg1"/>
                </a:solidFill>
              </a:rPr>
              <a:t>/ Installation – Configuration – Mise à jour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064151" y="2683552"/>
            <a:ext cx="26522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/>
              <a:t>20 </a:t>
            </a:r>
            <a:r>
              <a:rPr lang="fr-FR" sz="1300" b="1" dirty="0" err="1"/>
              <a:t>VMs</a:t>
            </a:r>
            <a:endParaRPr lang="fr-FR" sz="1300" b="1" dirty="0"/>
          </a:p>
        </p:txBody>
      </p:sp>
      <p:grpSp>
        <p:nvGrpSpPr>
          <p:cNvPr id="25" name="Groupe 24"/>
          <p:cNvGrpSpPr/>
          <p:nvPr/>
        </p:nvGrpSpPr>
        <p:grpSpPr>
          <a:xfrm>
            <a:off x="3109371" y="4189086"/>
            <a:ext cx="1051547" cy="458025"/>
            <a:chOff x="2612209" y="3319636"/>
            <a:chExt cx="1051547" cy="458025"/>
          </a:xfrm>
        </p:grpSpPr>
        <p:sp>
          <p:nvSpPr>
            <p:cNvPr id="33" name="Double flèche horizontale 32"/>
            <p:cNvSpPr/>
            <p:nvPr/>
          </p:nvSpPr>
          <p:spPr>
            <a:xfrm rot="20044229">
              <a:off x="2612209" y="3319636"/>
              <a:ext cx="1051547" cy="45802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 rot="20006291">
              <a:off x="2702921" y="3351856"/>
              <a:ext cx="873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1Gbps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 rot="3429023">
            <a:off x="5057478" y="4256330"/>
            <a:ext cx="1051547" cy="458025"/>
            <a:chOff x="2612209" y="3319636"/>
            <a:chExt cx="1051547" cy="458025"/>
          </a:xfrm>
        </p:grpSpPr>
        <p:sp>
          <p:nvSpPr>
            <p:cNvPr id="36" name="Double flèche horizontale 35"/>
            <p:cNvSpPr/>
            <p:nvPr/>
          </p:nvSpPr>
          <p:spPr>
            <a:xfrm rot="20044229">
              <a:off x="2612209" y="3319636"/>
              <a:ext cx="1051547" cy="45802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 rot="20006291">
              <a:off x="2702921" y="3351856"/>
              <a:ext cx="873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1Gbps</a:t>
              </a:r>
            </a:p>
          </p:txBody>
        </p:sp>
      </p:grpSp>
      <p:pic>
        <p:nvPicPr>
          <p:cNvPr id="13" name="Image 12" descr="File:2000px-&lt;strong&gt;ok&lt;/strong&gt; x nuvola green.png - Wikimedia Comm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486" y="3508038"/>
            <a:ext cx="639856" cy="639856"/>
          </a:xfrm>
          <a:prstGeom prst="rect">
            <a:avLst/>
          </a:prstGeom>
        </p:spPr>
      </p:pic>
      <p:pic>
        <p:nvPicPr>
          <p:cNvPr id="30" name="Image 29" descr="File:2000px-&lt;strong&gt;ok&lt;/strong&gt; x nuvola green.png - Wikimedia Comm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6969" y="2564659"/>
            <a:ext cx="639856" cy="639856"/>
          </a:xfrm>
          <a:prstGeom prst="rect">
            <a:avLst/>
          </a:prstGeom>
        </p:spPr>
      </p:pic>
      <p:pic>
        <p:nvPicPr>
          <p:cNvPr id="38" name="Image 37" descr="File:2000px-&lt;strong&gt;ok&lt;/strong&gt; x nuvola green.png - Wikimedia Comm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183" y="3990875"/>
            <a:ext cx="639856" cy="639856"/>
          </a:xfrm>
          <a:prstGeom prst="rect">
            <a:avLst/>
          </a:prstGeom>
        </p:spPr>
      </p:pic>
      <p:pic>
        <p:nvPicPr>
          <p:cNvPr id="39" name="Image 38" descr="File:2000px-&lt;strong&gt;ok&lt;/strong&gt; x nuvola green.png - Wikimedia Comm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827" y="5573287"/>
            <a:ext cx="639856" cy="639856"/>
          </a:xfrm>
          <a:prstGeom prst="rect">
            <a:avLst/>
          </a:prstGeom>
        </p:spPr>
      </p:pic>
      <p:pic>
        <p:nvPicPr>
          <p:cNvPr id="40" name="Image 39" descr="File:2000px-&lt;strong&gt;ok&lt;/strong&gt; x nuvola green.png - Wikimedia Comm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4241" y="5573287"/>
            <a:ext cx="639856" cy="639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3336" y="5573287"/>
            <a:ext cx="2247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FF0000"/>
                </a:solidFill>
              </a:rPr>
              <a:t>autofail_back</a:t>
            </a:r>
            <a:r>
              <a:rPr lang="fr-FR" sz="1400" dirty="0">
                <a:solidFill>
                  <a:srgbClr val="FF0000"/>
                </a:solidFill>
              </a:rPr>
              <a:t> non </a:t>
            </a:r>
            <a:r>
              <a:rPr lang="fr-FR" sz="1400" dirty="0" smtClean="0">
                <a:solidFill>
                  <a:srgbClr val="FF0000"/>
                </a:solidFill>
              </a:rPr>
              <a:t>activé </a:t>
            </a:r>
            <a:r>
              <a:rPr lang="fr-FR" sz="1400" dirty="0">
                <a:solidFill>
                  <a:srgbClr val="FF0000"/>
                </a:solidFill>
              </a:rPr>
              <a:t>pour assurer la consistance des </a:t>
            </a:r>
            <a:r>
              <a:rPr lang="fr-FR" sz="1400" dirty="0" smtClean="0">
                <a:solidFill>
                  <a:srgbClr val="FF0000"/>
                </a:solidFill>
              </a:rPr>
              <a:t>données (retour de réplication)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1" name="Signe de multiplication 40"/>
          <p:cNvSpPr/>
          <p:nvPr/>
        </p:nvSpPr>
        <p:spPr>
          <a:xfrm>
            <a:off x="5068700" y="3956477"/>
            <a:ext cx="979098" cy="964171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Signe de multiplication 41"/>
          <p:cNvSpPr/>
          <p:nvPr/>
        </p:nvSpPr>
        <p:spPr>
          <a:xfrm>
            <a:off x="4120195" y="4727934"/>
            <a:ext cx="979098" cy="964171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Signe de multiplication 42"/>
          <p:cNvSpPr/>
          <p:nvPr/>
        </p:nvSpPr>
        <p:spPr>
          <a:xfrm>
            <a:off x="6201889" y="4144216"/>
            <a:ext cx="2228144" cy="2194175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" grpId="0" animBg="1"/>
      <p:bldP spid="42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571500" indent="-571500">
              <a:buFontTx/>
              <a:buChar char="-"/>
            </a:pPr>
            <a:r>
              <a:rPr lang="fr-FR" dirty="0"/>
              <a:t>Installation des serveurs</a:t>
            </a:r>
          </a:p>
          <a:p>
            <a:pPr marL="571500" indent="-571500">
              <a:buFontTx/>
              <a:buChar char="-"/>
            </a:pPr>
            <a:r>
              <a:rPr lang="fr-FR" dirty="0"/>
              <a:t>Configuration</a:t>
            </a:r>
          </a:p>
          <a:p>
            <a:pPr marL="571500" indent="-571500">
              <a:buFontTx/>
              <a:buChar char="-"/>
            </a:pPr>
            <a:r>
              <a:rPr lang="fr-FR" dirty="0"/>
              <a:t>Installation coté client</a:t>
            </a:r>
          </a:p>
          <a:p>
            <a:pPr marL="571500" indent="-571500">
              <a:buFontTx/>
              <a:buChar char="-"/>
            </a:pPr>
            <a:r>
              <a:rPr lang="fr-FR" dirty="0"/>
              <a:t>Mise à </a:t>
            </a:r>
            <a:r>
              <a:rPr lang="fr-FR" dirty="0" smtClean="0"/>
              <a:t>jour (recommandations)</a:t>
            </a:r>
            <a:endParaRPr lang="fr-FR" dirty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faire ?</a:t>
            </a:r>
          </a:p>
        </p:txBody>
      </p:sp>
    </p:spTree>
    <p:extLst>
      <p:ext uri="{BB962C8B-B14F-4D97-AF65-F5344CB8AC3E}">
        <p14:creationId xmlns:p14="http://schemas.microsoft.com/office/powerpoint/2010/main" val="29596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872353" y="1776211"/>
            <a:ext cx="6941446" cy="4148667"/>
          </a:xfrm>
        </p:spPr>
        <p:txBody>
          <a:bodyPr/>
          <a:lstStyle/>
          <a:p>
            <a:r>
              <a:rPr lang="fr-FR" dirty="0"/>
              <a:t>Installer l’OS  et installer et configurer NTP (Network Time Protocol)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         </a:t>
            </a:r>
            <a:r>
              <a:rPr lang="fr-FR" i="1" u="sng" dirty="0">
                <a:solidFill>
                  <a:schemeClr val="accent2"/>
                </a:solidFill>
              </a:rPr>
              <a:t>Toutes les commandes sont à exécuter en tant que </a:t>
            </a:r>
            <a:r>
              <a:rPr lang="fr-FR" i="1" u="sng" dirty="0" err="1">
                <a:solidFill>
                  <a:schemeClr val="accent2"/>
                </a:solidFill>
              </a:rPr>
              <a:t>root</a:t>
            </a:r>
            <a:endParaRPr lang="fr-FR" i="1" u="sng" dirty="0">
              <a:solidFill>
                <a:schemeClr val="accent2"/>
              </a:solidFill>
            </a:endParaRPr>
          </a:p>
          <a:p>
            <a:endParaRPr lang="fr-FR" dirty="0"/>
          </a:p>
          <a:p>
            <a:r>
              <a:rPr lang="fr-FR" dirty="0"/>
              <a:t>Ajouter les </a:t>
            </a:r>
            <a:r>
              <a:rPr lang="fr-FR" dirty="0" err="1"/>
              <a:t>dépots</a:t>
            </a:r>
            <a:r>
              <a:rPr lang="fr-FR" dirty="0"/>
              <a:t> </a:t>
            </a:r>
            <a:r>
              <a:rPr lang="fr-FR" dirty="0" err="1"/>
              <a:t>GlusterFS</a:t>
            </a:r>
            <a:r>
              <a:rPr lang="fr-FR" dirty="0"/>
              <a:t> pour avoir les dernière versions sur chaque serveur :</a:t>
            </a:r>
          </a:p>
          <a:p>
            <a:pPr marL="57150" indent="0">
              <a:buNone/>
            </a:pPr>
            <a:r>
              <a:rPr lang="en-US" sz="1400" dirty="0"/>
              <a:t>root@node1:~# </a:t>
            </a:r>
            <a:r>
              <a:rPr lang="en-US" sz="1400" dirty="0" err="1"/>
              <a:t>wget</a:t>
            </a:r>
            <a:r>
              <a:rPr lang="en-US" sz="1400" dirty="0"/>
              <a:t> -O - http://download.gluster.org/pub/gluster/glusterfs/3.10/rsa.pub | apt-key add -</a:t>
            </a:r>
          </a:p>
          <a:p>
            <a:pPr marL="57150" indent="0">
              <a:buNone/>
            </a:pPr>
            <a:r>
              <a:rPr lang="en-US" sz="1400" dirty="0"/>
              <a:t>root@node1:~# </a:t>
            </a:r>
            <a:r>
              <a:rPr lang="fr-FR" sz="1400" dirty="0" err="1"/>
              <a:t>echo</a:t>
            </a:r>
            <a:r>
              <a:rPr lang="fr-FR" sz="1400" dirty="0"/>
              <a:t> deb http://download.gluster.org/pub/gluster/glusterfs/3.10/LATEST/Debian/jessie/apt </a:t>
            </a:r>
            <a:r>
              <a:rPr lang="fr-FR" sz="1400" dirty="0" err="1"/>
              <a:t>jessie</a:t>
            </a:r>
            <a:r>
              <a:rPr lang="fr-FR" sz="1400" dirty="0"/>
              <a:t> main &gt; /</a:t>
            </a:r>
            <a:r>
              <a:rPr lang="fr-FR" sz="1400" dirty="0" err="1"/>
              <a:t>etc</a:t>
            </a:r>
            <a:r>
              <a:rPr lang="fr-FR" sz="1400" dirty="0"/>
              <a:t>/</a:t>
            </a:r>
            <a:r>
              <a:rPr lang="fr-FR" sz="1400" dirty="0" err="1"/>
              <a:t>apt</a:t>
            </a:r>
            <a:r>
              <a:rPr lang="fr-FR" sz="1400" dirty="0"/>
              <a:t>/</a:t>
            </a:r>
            <a:r>
              <a:rPr lang="fr-FR" sz="1400" dirty="0" err="1"/>
              <a:t>sources.list.d</a:t>
            </a:r>
            <a:r>
              <a:rPr lang="fr-FR" sz="1400" dirty="0"/>
              <a:t>/</a:t>
            </a:r>
            <a:r>
              <a:rPr lang="fr-FR" sz="1400" dirty="0" err="1"/>
              <a:t>gluster.list</a:t>
            </a:r>
            <a:endParaRPr lang="fr-FR" sz="1400" dirty="0"/>
          </a:p>
          <a:p>
            <a:pPr marL="0" indent="0">
              <a:buNone/>
            </a:pPr>
            <a:endParaRPr lang="fr-FR" sz="1600" dirty="0"/>
          </a:p>
          <a:p>
            <a:r>
              <a:rPr lang="en-US" sz="1400" dirty="0"/>
              <a:t>root@node1:~# </a:t>
            </a:r>
            <a:r>
              <a:rPr lang="fr-FR" sz="1400" dirty="0" err="1"/>
              <a:t>apt-get</a:t>
            </a:r>
            <a:r>
              <a:rPr lang="fr-FR" sz="1400" dirty="0"/>
              <a:t> </a:t>
            </a:r>
            <a:r>
              <a:rPr lang="fr-FR" sz="1400" dirty="0" err="1"/>
              <a:t>install</a:t>
            </a:r>
            <a:r>
              <a:rPr lang="fr-FR" sz="1400" dirty="0"/>
              <a:t> </a:t>
            </a:r>
            <a:r>
              <a:rPr lang="fr-FR" sz="1400" dirty="0" err="1"/>
              <a:t>apt</a:t>
            </a:r>
            <a:r>
              <a:rPr lang="fr-FR" sz="1400" dirty="0"/>
              <a:t>-transport-https</a:t>
            </a:r>
            <a:r>
              <a:rPr lang="fr-FR" sz="1600" dirty="0"/>
              <a:t> </a:t>
            </a:r>
          </a:p>
          <a:p>
            <a:endParaRPr lang="fr-FR" sz="1600" dirty="0"/>
          </a:p>
          <a:p>
            <a:r>
              <a:rPr lang="en-US" sz="1400" dirty="0"/>
              <a:t>root@node1:~# </a:t>
            </a:r>
            <a:r>
              <a:rPr lang="fr-FR" sz="1400" dirty="0" err="1"/>
              <a:t>apt-get</a:t>
            </a:r>
            <a:r>
              <a:rPr lang="fr-FR" sz="1400" dirty="0"/>
              <a:t> update &amp;&amp; </a:t>
            </a:r>
            <a:r>
              <a:rPr lang="fr-FR" sz="1400" dirty="0" err="1"/>
              <a:t>apt-get</a:t>
            </a:r>
            <a:r>
              <a:rPr lang="fr-FR" sz="1400" dirty="0"/>
              <a:t> </a:t>
            </a:r>
            <a:r>
              <a:rPr lang="fr-FR" sz="1400" dirty="0" err="1"/>
              <a:t>install</a:t>
            </a:r>
            <a:r>
              <a:rPr lang="fr-FR" sz="1400" dirty="0"/>
              <a:t> </a:t>
            </a:r>
            <a:r>
              <a:rPr lang="fr-FR" sz="1400" dirty="0" err="1"/>
              <a:t>glusterfs</a:t>
            </a:r>
            <a:r>
              <a:rPr lang="fr-FR" sz="1400" dirty="0"/>
              <a:t>-server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GlusterFS</a:t>
            </a:r>
            <a:r>
              <a:rPr lang="fr-FR" dirty="0"/>
              <a:t> – installation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Architecture à l’IBL / </a:t>
            </a:r>
            <a:r>
              <a:rPr lang="fr-FR" sz="1000" b="1" dirty="0">
                <a:solidFill>
                  <a:schemeClr val="bg2"/>
                </a:solidFill>
              </a:rPr>
              <a:t>Installation – Configuration – Mise à jour</a:t>
            </a:r>
          </a:p>
        </p:txBody>
      </p:sp>
      <p:pic>
        <p:nvPicPr>
          <p:cNvPr id="9" name="Image 8" descr="Free illustration: &lt;strong&gt;Info&lt;/strong&gt;, Icon, Button, Web, Help, Blue - Free Image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49" y="234043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872353" y="1776211"/>
            <a:ext cx="6941446" cy="4148667"/>
          </a:xfrm>
        </p:spPr>
        <p:txBody>
          <a:bodyPr/>
          <a:lstStyle/>
          <a:p>
            <a:r>
              <a:rPr lang="fr-FR" dirty="0"/>
              <a:t>Ajout des nœuds au « </a:t>
            </a:r>
            <a:r>
              <a:rPr lang="fr-FR" dirty="0" err="1"/>
              <a:t>Trusted</a:t>
            </a:r>
            <a:r>
              <a:rPr lang="fr-FR" dirty="0"/>
              <a:t> Storage Pool »</a:t>
            </a:r>
          </a:p>
          <a:p>
            <a:pPr lvl="1"/>
            <a:r>
              <a:rPr lang="fr-FR" sz="1400" dirty="0"/>
              <a:t>Nœud1 :</a:t>
            </a:r>
            <a:r>
              <a:rPr lang="fr-FR" sz="1600" dirty="0"/>
              <a:t> </a:t>
            </a:r>
            <a:r>
              <a:rPr lang="en-US" sz="1400" dirty="0"/>
              <a:t>root@node1:~# </a:t>
            </a:r>
            <a:r>
              <a:rPr lang="fr-FR" sz="1400" dirty="0" err="1"/>
              <a:t>gluster</a:t>
            </a:r>
            <a:r>
              <a:rPr lang="fr-FR" sz="1400" dirty="0"/>
              <a:t> </a:t>
            </a:r>
            <a:r>
              <a:rPr lang="fr-FR" sz="1400" dirty="0" err="1"/>
              <a:t>peer</a:t>
            </a:r>
            <a:r>
              <a:rPr lang="fr-FR" sz="1400" dirty="0"/>
              <a:t> probe </a:t>
            </a:r>
            <a:r>
              <a:rPr lang="fr-FR" sz="1400" i="1" dirty="0"/>
              <a:t>node2</a:t>
            </a:r>
          </a:p>
          <a:p>
            <a:pPr lvl="1"/>
            <a:r>
              <a:rPr lang="fr-FR" sz="1400" dirty="0"/>
              <a:t>Nœud2 :</a:t>
            </a:r>
            <a:r>
              <a:rPr lang="fr-FR" dirty="0"/>
              <a:t> </a:t>
            </a:r>
            <a:r>
              <a:rPr lang="en-US" sz="1400" dirty="0"/>
              <a:t>root@node2:~# </a:t>
            </a:r>
            <a:r>
              <a:rPr lang="fr-FR" sz="1400" dirty="0" err="1"/>
              <a:t>gluster</a:t>
            </a:r>
            <a:r>
              <a:rPr lang="fr-FR" sz="1400" dirty="0"/>
              <a:t> </a:t>
            </a:r>
            <a:r>
              <a:rPr lang="fr-FR" sz="1400" dirty="0" err="1"/>
              <a:t>peer</a:t>
            </a:r>
            <a:r>
              <a:rPr lang="fr-FR" sz="1400" dirty="0"/>
              <a:t> probe </a:t>
            </a:r>
            <a:r>
              <a:rPr lang="fr-FR" sz="1400" i="1" dirty="0"/>
              <a:t>node1</a:t>
            </a:r>
          </a:p>
          <a:p>
            <a:endParaRPr lang="fr-FR" i="1" dirty="0"/>
          </a:p>
          <a:p>
            <a:r>
              <a:rPr lang="fr-FR" dirty="0"/>
              <a:t>Point de montage sur les deux nœuds : (</a:t>
            </a:r>
            <a:r>
              <a:rPr lang="fr-FR" dirty="0" smtClean="0"/>
              <a:t>ici, </a:t>
            </a:r>
            <a:r>
              <a:rPr lang="fr-FR" dirty="0"/>
              <a:t>exemple pour le noeud1)</a:t>
            </a:r>
          </a:p>
          <a:p>
            <a:pPr lvl="1"/>
            <a:r>
              <a:rPr lang="en-US" sz="1400" dirty="0"/>
              <a:t>root@node1:~# </a:t>
            </a:r>
            <a:r>
              <a:rPr lang="fr-FR" sz="1400" dirty="0" err="1"/>
              <a:t>mkdir</a:t>
            </a:r>
            <a:r>
              <a:rPr lang="fr-FR" sz="1400" dirty="0"/>
              <a:t> -p /</a:t>
            </a:r>
            <a:r>
              <a:rPr lang="fr-FR" sz="1400" dirty="0" err="1"/>
              <a:t>mnt</a:t>
            </a:r>
            <a:r>
              <a:rPr lang="fr-FR" sz="1400" dirty="0"/>
              <a:t>/brick1</a:t>
            </a:r>
          </a:p>
          <a:p>
            <a:pPr lvl="1"/>
            <a:r>
              <a:rPr lang="en-US" sz="1400" dirty="0"/>
              <a:t>root@node1:~# </a:t>
            </a:r>
            <a:r>
              <a:rPr lang="fr-FR" sz="1400" dirty="0" err="1"/>
              <a:t>mount</a:t>
            </a:r>
            <a:r>
              <a:rPr lang="fr-FR" sz="1400" dirty="0"/>
              <a:t> -t ext4 /</a:t>
            </a:r>
            <a:r>
              <a:rPr lang="fr-FR" sz="1400" dirty="0" err="1"/>
              <a:t>dev</a:t>
            </a:r>
            <a:r>
              <a:rPr lang="fr-FR" sz="1400" dirty="0"/>
              <a:t>/sdb1 /</a:t>
            </a:r>
            <a:r>
              <a:rPr lang="fr-FR" sz="1400" dirty="0" err="1"/>
              <a:t>mnt</a:t>
            </a:r>
            <a:r>
              <a:rPr lang="fr-FR" sz="1400" dirty="0"/>
              <a:t>/brick1</a:t>
            </a:r>
          </a:p>
          <a:p>
            <a:endParaRPr lang="fr-FR" sz="1400" dirty="0"/>
          </a:p>
          <a:p>
            <a:r>
              <a:rPr lang="fr-FR" dirty="0"/>
              <a:t>Création du volume group :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root@node1:~# </a:t>
            </a:r>
            <a:r>
              <a:rPr lang="fr-FR" sz="1400" dirty="0" err="1"/>
              <a:t>gluster</a:t>
            </a:r>
            <a:r>
              <a:rPr lang="fr-FR" sz="1400" dirty="0"/>
              <a:t> volume </a:t>
            </a:r>
            <a:r>
              <a:rPr lang="fr-FR" sz="1400" dirty="0" err="1"/>
              <a:t>create</a:t>
            </a:r>
            <a:r>
              <a:rPr lang="fr-FR" sz="1400" dirty="0"/>
              <a:t> </a:t>
            </a:r>
            <a:r>
              <a:rPr lang="fr-FR" sz="1400" i="1" dirty="0"/>
              <a:t>vg1</a:t>
            </a:r>
            <a:r>
              <a:rPr lang="fr-FR" sz="1400" dirty="0"/>
              <a:t> </a:t>
            </a:r>
            <a:r>
              <a:rPr lang="fr-FR" sz="1400" dirty="0" err="1"/>
              <a:t>replica</a:t>
            </a:r>
            <a:r>
              <a:rPr lang="fr-FR" sz="1400" dirty="0"/>
              <a:t> 2 </a:t>
            </a:r>
            <a:r>
              <a:rPr lang="fr-FR" sz="1400" i="1" dirty="0"/>
              <a:t>node1</a:t>
            </a:r>
            <a:r>
              <a:rPr lang="fr-FR" sz="1400" dirty="0"/>
              <a:t>:/</a:t>
            </a:r>
            <a:r>
              <a:rPr lang="fr-FR" sz="1400" dirty="0" err="1"/>
              <a:t>mnt</a:t>
            </a:r>
            <a:r>
              <a:rPr lang="fr-FR" sz="1400" dirty="0"/>
              <a:t>/brick1 </a:t>
            </a:r>
            <a:r>
              <a:rPr lang="fr-FR" sz="1400" i="1" dirty="0"/>
              <a:t>node2</a:t>
            </a:r>
            <a:r>
              <a:rPr lang="fr-FR" sz="1400" dirty="0"/>
              <a:t>:/</a:t>
            </a:r>
            <a:r>
              <a:rPr lang="fr-FR" sz="1400" dirty="0" err="1"/>
              <a:t>mnt</a:t>
            </a:r>
            <a:r>
              <a:rPr lang="fr-FR" sz="1400" dirty="0"/>
              <a:t>/brick1</a:t>
            </a:r>
          </a:p>
          <a:p>
            <a:endParaRPr lang="fr-FR" dirty="0"/>
          </a:p>
          <a:p>
            <a:r>
              <a:rPr lang="fr-FR" dirty="0"/>
              <a:t>On démarre le volume group </a:t>
            </a:r>
          </a:p>
          <a:p>
            <a:pPr lvl="1"/>
            <a:r>
              <a:rPr lang="en-US" sz="1400" dirty="0"/>
              <a:t>root@node1:~# </a:t>
            </a:r>
            <a:r>
              <a:rPr lang="fr-FR" sz="1400" dirty="0" err="1"/>
              <a:t>gluster</a:t>
            </a:r>
            <a:r>
              <a:rPr lang="fr-FR" sz="1400" dirty="0"/>
              <a:t> volume </a:t>
            </a:r>
            <a:r>
              <a:rPr lang="fr-FR" sz="1400" dirty="0" err="1"/>
              <a:t>start</a:t>
            </a:r>
            <a:r>
              <a:rPr lang="fr-FR" sz="1400" dirty="0"/>
              <a:t> </a:t>
            </a:r>
            <a:r>
              <a:rPr lang="fr-FR" sz="1400" i="1" dirty="0"/>
              <a:t>vg1</a:t>
            </a:r>
          </a:p>
          <a:p>
            <a:endParaRPr lang="fr-FR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GlusterFS</a:t>
            </a:r>
            <a:r>
              <a:rPr lang="fr-FR" dirty="0"/>
              <a:t> – configuration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Architecture à l’IBL / </a:t>
            </a:r>
            <a:r>
              <a:rPr lang="fr-FR" sz="1000" b="1" dirty="0">
                <a:solidFill>
                  <a:schemeClr val="bg2"/>
                </a:solidFill>
              </a:rPr>
              <a:t>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5886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872353" y="1776211"/>
            <a:ext cx="6941446" cy="4148667"/>
          </a:xfrm>
        </p:spPr>
        <p:txBody>
          <a:bodyPr/>
          <a:lstStyle/>
          <a:p>
            <a:r>
              <a:rPr lang="fr-FR" dirty="0"/>
              <a:t>Vérification du « volume group » :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/>
              <a:t>root@node1:~# </a:t>
            </a:r>
            <a:r>
              <a:rPr lang="fr-FR" sz="1400" dirty="0" err="1"/>
              <a:t>gluster</a:t>
            </a:r>
            <a:r>
              <a:rPr lang="fr-FR" sz="1400" dirty="0"/>
              <a:t> volume info vg1</a:t>
            </a:r>
          </a:p>
          <a:p>
            <a:pPr marL="0" indent="0">
              <a:buNone/>
            </a:pPr>
            <a:r>
              <a:rPr lang="fr-FR" sz="1400" dirty="0"/>
              <a:t> </a:t>
            </a:r>
          </a:p>
          <a:p>
            <a:pPr marL="0" indent="0">
              <a:buNone/>
            </a:pPr>
            <a:r>
              <a:rPr lang="fr-FR" sz="1400" dirty="0"/>
              <a:t>Volume Name: vg1</a:t>
            </a:r>
          </a:p>
          <a:p>
            <a:pPr marL="0" indent="0">
              <a:buNone/>
            </a:pPr>
            <a:r>
              <a:rPr lang="fr-FR" sz="1400" dirty="0"/>
              <a:t>Type: </a:t>
            </a:r>
            <a:r>
              <a:rPr lang="fr-FR" sz="1400" dirty="0" err="1"/>
              <a:t>Replicate</a:t>
            </a:r>
            <a:endParaRPr lang="fr-FR" sz="1400" dirty="0"/>
          </a:p>
          <a:p>
            <a:pPr marL="0" indent="0">
              <a:buNone/>
            </a:pPr>
            <a:r>
              <a:rPr lang="fr-FR" sz="1400" dirty="0"/>
              <a:t>Volume ID: 025feddb-bebe-4177-9be0-4029b8142b83</a:t>
            </a:r>
          </a:p>
          <a:p>
            <a:pPr marL="0" indent="0">
              <a:buNone/>
            </a:pPr>
            <a:r>
              <a:rPr lang="fr-FR" sz="1400" dirty="0" err="1"/>
              <a:t>Status</a:t>
            </a:r>
            <a:r>
              <a:rPr lang="fr-FR" sz="1400" dirty="0"/>
              <a:t>: </a:t>
            </a:r>
            <a:r>
              <a:rPr lang="fr-FR" sz="1400" dirty="0" err="1"/>
              <a:t>Started</a:t>
            </a:r>
            <a:endParaRPr lang="fr-FR" sz="1400" dirty="0"/>
          </a:p>
          <a:p>
            <a:pPr marL="0" indent="0">
              <a:buNone/>
            </a:pPr>
            <a:r>
              <a:rPr lang="fr-FR" sz="1400" dirty="0" err="1"/>
              <a:t>Snapshot</a:t>
            </a:r>
            <a:r>
              <a:rPr lang="fr-FR" sz="1400" dirty="0"/>
              <a:t> Count: 0</a:t>
            </a:r>
          </a:p>
          <a:p>
            <a:pPr marL="0" indent="0">
              <a:buNone/>
            </a:pPr>
            <a:r>
              <a:rPr lang="fr-FR" sz="1400" dirty="0" err="1"/>
              <a:t>Number</a:t>
            </a:r>
            <a:r>
              <a:rPr lang="fr-FR" sz="1400" dirty="0"/>
              <a:t> of Bricks: 1 x 2 = 2</a:t>
            </a:r>
          </a:p>
          <a:p>
            <a:pPr marL="0" indent="0">
              <a:buNone/>
            </a:pPr>
            <a:r>
              <a:rPr lang="fr-FR" sz="1400" dirty="0"/>
              <a:t>Transport-type: </a:t>
            </a:r>
            <a:r>
              <a:rPr lang="fr-FR" sz="1400" dirty="0" err="1"/>
              <a:t>tcp</a:t>
            </a:r>
            <a:endParaRPr lang="fr-FR" sz="1400" dirty="0"/>
          </a:p>
          <a:p>
            <a:pPr marL="0" indent="0">
              <a:buNone/>
            </a:pPr>
            <a:r>
              <a:rPr lang="fr-FR" sz="1400" dirty="0"/>
              <a:t>Bricks:</a:t>
            </a:r>
          </a:p>
          <a:p>
            <a:pPr marL="0" indent="0">
              <a:buNone/>
            </a:pPr>
            <a:r>
              <a:rPr lang="fr-FR" sz="1400" dirty="0"/>
              <a:t>Brick1: node1:/</a:t>
            </a:r>
            <a:r>
              <a:rPr lang="fr-FR" sz="1400" dirty="0" err="1"/>
              <a:t>mnt</a:t>
            </a:r>
            <a:r>
              <a:rPr lang="fr-FR" sz="1400" dirty="0"/>
              <a:t>/brick1</a:t>
            </a:r>
          </a:p>
          <a:p>
            <a:pPr marL="0" indent="0">
              <a:buNone/>
            </a:pPr>
            <a:r>
              <a:rPr lang="fr-FR" sz="1400" dirty="0"/>
              <a:t>Brick2: node2:/</a:t>
            </a:r>
            <a:r>
              <a:rPr lang="fr-FR" sz="1400" dirty="0" err="1"/>
              <a:t>mnt</a:t>
            </a:r>
            <a:r>
              <a:rPr lang="fr-FR" sz="1400" dirty="0"/>
              <a:t>/brick1</a:t>
            </a:r>
          </a:p>
          <a:p>
            <a:pPr marL="0" indent="0">
              <a:buNone/>
            </a:pPr>
            <a:r>
              <a:rPr lang="fr-FR" sz="1400" dirty="0"/>
              <a:t>Options </a:t>
            </a:r>
            <a:r>
              <a:rPr lang="fr-FR" sz="1400" dirty="0" err="1"/>
              <a:t>Reconfigured</a:t>
            </a:r>
            <a:r>
              <a:rPr lang="fr-FR" sz="1400" dirty="0"/>
              <a:t>:</a:t>
            </a:r>
          </a:p>
          <a:p>
            <a:pPr marL="0" indent="0">
              <a:buNone/>
            </a:pPr>
            <a:r>
              <a:rPr lang="fr-FR" sz="1400" dirty="0" err="1"/>
              <a:t>nfs.disable</a:t>
            </a:r>
            <a:r>
              <a:rPr lang="fr-FR" sz="1400" dirty="0"/>
              <a:t>=on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GlusterFS</a:t>
            </a:r>
            <a:r>
              <a:rPr lang="fr-FR" dirty="0"/>
              <a:t> – configuration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Architecture à l’IBL / </a:t>
            </a:r>
            <a:r>
              <a:rPr lang="fr-FR" sz="1000" b="1" dirty="0">
                <a:solidFill>
                  <a:schemeClr val="bg2"/>
                </a:solidFill>
              </a:rPr>
              <a:t>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17180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Qu’est ce que c’est ?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GlusterFS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61" y="4074341"/>
            <a:ext cx="2408274" cy="24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872353" y="1776211"/>
            <a:ext cx="6941446" cy="4148667"/>
          </a:xfrm>
        </p:spPr>
        <p:txBody>
          <a:bodyPr/>
          <a:lstStyle/>
          <a:p>
            <a:r>
              <a:rPr lang="fr-FR" dirty="0"/>
              <a:t>Préparation </a:t>
            </a:r>
            <a:r>
              <a:rPr lang="fr-FR" dirty="0" smtClean="0"/>
              <a:t>NFS</a:t>
            </a:r>
          </a:p>
          <a:p>
            <a:endParaRPr lang="fr-FR" sz="1400" dirty="0" smtClean="0"/>
          </a:p>
          <a:p>
            <a:r>
              <a:rPr lang="fr-FR" sz="1400" dirty="0" smtClean="0"/>
              <a:t>NFS </a:t>
            </a:r>
            <a:r>
              <a:rPr lang="fr-FR" sz="1400" dirty="0"/>
              <a:t>for </a:t>
            </a:r>
            <a:r>
              <a:rPr lang="fr-FR" sz="1400" dirty="0" err="1"/>
              <a:t>GlusterFs</a:t>
            </a:r>
            <a:r>
              <a:rPr lang="fr-FR" sz="1400" dirty="0"/>
              <a:t> </a:t>
            </a:r>
            <a:r>
              <a:rPr lang="fr-FR" sz="1400" dirty="0" smtClean="0"/>
              <a:t>:</a:t>
            </a:r>
          </a:p>
          <a:p>
            <a:endParaRPr lang="fr-FR" sz="1400" dirty="0"/>
          </a:p>
          <a:p>
            <a:pPr lvl="1"/>
            <a:r>
              <a:rPr lang="fr-FR" sz="1400" dirty="0"/>
              <a:t>Pas besoin de </a:t>
            </a:r>
            <a:r>
              <a:rPr lang="fr-FR" sz="1400" dirty="0" err="1"/>
              <a:t>nfs</a:t>
            </a:r>
            <a:r>
              <a:rPr lang="fr-FR" sz="1400" dirty="0"/>
              <a:t>-</a:t>
            </a:r>
            <a:r>
              <a:rPr lang="fr-FR" sz="1400" dirty="0" err="1"/>
              <a:t>kernel</a:t>
            </a:r>
            <a:r>
              <a:rPr lang="fr-FR" sz="1400" dirty="0"/>
              <a:t>-server (</a:t>
            </a:r>
            <a:r>
              <a:rPr lang="fr-FR" sz="1400" dirty="0" err="1"/>
              <a:t>debian</a:t>
            </a:r>
            <a:r>
              <a:rPr lang="fr-FR" sz="1400" dirty="0"/>
              <a:t>)</a:t>
            </a:r>
          </a:p>
          <a:p>
            <a:pPr lvl="1"/>
            <a:endParaRPr lang="fr-FR" sz="1400" dirty="0" smtClean="0"/>
          </a:p>
          <a:p>
            <a:pPr lvl="1"/>
            <a:r>
              <a:rPr lang="fr-FR" sz="1400" dirty="0" smtClean="0"/>
              <a:t>Il </a:t>
            </a:r>
            <a:r>
              <a:rPr lang="fr-FR" sz="1400" dirty="0"/>
              <a:t>faut activer le mode </a:t>
            </a:r>
            <a:r>
              <a:rPr lang="fr-FR" sz="1400" dirty="0" err="1"/>
              <a:t>nfs</a:t>
            </a:r>
            <a:r>
              <a:rPr lang="fr-FR" sz="1400" dirty="0"/>
              <a:t> de </a:t>
            </a:r>
            <a:r>
              <a:rPr lang="fr-FR" sz="1400" dirty="0" err="1"/>
              <a:t>gluster</a:t>
            </a:r>
            <a:r>
              <a:rPr lang="fr-FR" sz="1400" dirty="0"/>
              <a:t> par défaut désactivé : </a:t>
            </a:r>
          </a:p>
          <a:p>
            <a:pPr marL="457200" lvl="1" indent="0">
              <a:buNone/>
            </a:pPr>
            <a:r>
              <a:rPr lang="fr-FR" sz="1400" dirty="0"/>
              <a:t>	root@node1:~# </a:t>
            </a:r>
            <a:r>
              <a:rPr lang="fr-FR" sz="1400" dirty="0" err="1"/>
              <a:t>gluster</a:t>
            </a:r>
            <a:r>
              <a:rPr lang="fr-FR" sz="1400" dirty="0"/>
              <a:t> volume set vg1 </a:t>
            </a:r>
            <a:r>
              <a:rPr lang="fr-FR" sz="1400" dirty="0" err="1"/>
              <a:t>nfs.disable</a:t>
            </a:r>
            <a:r>
              <a:rPr lang="fr-FR" sz="1400" dirty="0"/>
              <a:t> off</a:t>
            </a:r>
          </a:p>
          <a:p>
            <a:pPr marL="457200" lvl="1" indent="0">
              <a:buNone/>
            </a:pPr>
            <a:r>
              <a:rPr lang="fr-FR" sz="1400" dirty="0"/>
              <a:t>	</a:t>
            </a:r>
            <a:r>
              <a:rPr lang="fr-FR" sz="1400" dirty="0" err="1"/>
              <a:t>Gluster</a:t>
            </a:r>
            <a:r>
              <a:rPr lang="fr-FR" sz="1400" dirty="0"/>
              <a:t> NFS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being</a:t>
            </a:r>
            <a:r>
              <a:rPr lang="fr-FR" sz="1400" dirty="0"/>
              <a:t> </a:t>
            </a:r>
            <a:r>
              <a:rPr lang="fr-FR" sz="1400" dirty="0" err="1"/>
              <a:t>deprecated</a:t>
            </a:r>
            <a:r>
              <a:rPr lang="fr-FR" sz="1400" dirty="0"/>
              <a:t> in </a:t>
            </a:r>
            <a:r>
              <a:rPr lang="fr-FR" sz="1400" dirty="0" err="1"/>
              <a:t>favor</a:t>
            </a:r>
            <a:r>
              <a:rPr lang="fr-FR" sz="1400" dirty="0"/>
              <a:t> of NFS-</a:t>
            </a:r>
            <a:r>
              <a:rPr lang="fr-FR" sz="1400" dirty="0" err="1"/>
              <a:t>Ganesha</a:t>
            </a:r>
            <a:r>
              <a:rPr lang="fr-FR" sz="1400" dirty="0"/>
              <a:t>, Enter « </a:t>
            </a:r>
            <a:r>
              <a:rPr lang="fr-FR" sz="1400" dirty="0" err="1"/>
              <a:t>yes</a:t>
            </a:r>
            <a:r>
              <a:rPr lang="fr-FR" sz="1400" dirty="0"/>
              <a:t> » to continue 	</a:t>
            </a:r>
            <a:r>
              <a:rPr lang="fr-FR" sz="1400" dirty="0" err="1"/>
              <a:t>using</a:t>
            </a:r>
            <a:r>
              <a:rPr lang="fr-FR" sz="1400" dirty="0"/>
              <a:t> NFS (y/n) : </a:t>
            </a:r>
            <a:r>
              <a:rPr lang="fr-FR" sz="1400" b="1" dirty="0"/>
              <a:t>y</a:t>
            </a:r>
          </a:p>
          <a:p>
            <a:pPr marL="457200" lvl="1" indent="0">
              <a:buNone/>
            </a:pPr>
            <a:r>
              <a:rPr lang="fr-FR" sz="1400" dirty="0"/>
              <a:t>	volume set: </a:t>
            </a:r>
            <a:r>
              <a:rPr lang="fr-FR" sz="1400" dirty="0" err="1"/>
              <a:t>success</a:t>
            </a:r>
            <a:endParaRPr lang="fr-FR" sz="1400" dirty="0"/>
          </a:p>
          <a:p>
            <a:pPr marL="457200" lvl="1" indent="0">
              <a:buNone/>
            </a:pPr>
            <a:endParaRPr lang="fr-FR" sz="1400" b="1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fr-FR" sz="1400" b="1" dirty="0">
                <a:sym typeface="Wingdings" panose="05000000000000000000" pitchFamily="2" charset="2"/>
              </a:rPr>
              <a:t>NFS-</a:t>
            </a:r>
            <a:r>
              <a:rPr lang="fr-FR" sz="1400" b="1" dirty="0" err="1">
                <a:sym typeface="Wingdings" panose="05000000000000000000" pitchFamily="2" charset="2"/>
              </a:rPr>
              <a:t>Ganesha</a:t>
            </a:r>
            <a:r>
              <a:rPr lang="fr-FR" sz="1400" b="1" dirty="0">
                <a:sym typeface="Wingdings" panose="05000000000000000000" pitchFamily="2" charset="2"/>
              </a:rPr>
              <a:t> est un NFS utilisant FUSE mais encore expérimental sur </a:t>
            </a:r>
            <a:r>
              <a:rPr lang="fr-FR" sz="1400" b="1" dirty="0" smtClean="0">
                <a:sym typeface="Wingdings" panose="05000000000000000000" pitchFamily="2" charset="2"/>
              </a:rPr>
              <a:t>Debian</a:t>
            </a:r>
            <a:endParaRPr lang="fr-FR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GlusterFS</a:t>
            </a:r>
            <a:r>
              <a:rPr lang="fr-FR" dirty="0"/>
              <a:t> – configuration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Architecture à l’IBL / </a:t>
            </a:r>
            <a:r>
              <a:rPr lang="fr-FR" sz="1000" b="1" dirty="0">
                <a:solidFill>
                  <a:schemeClr val="bg2"/>
                </a:solidFill>
              </a:rPr>
              <a:t>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24477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872353" y="1776211"/>
            <a:ext cx="6941446" cy="4148667"/>
          </a:xfrm>
        </p:spPr>
        <p:txBody>
          <a:bodyPr/>
          <a:lstStyle/>
          <a:p>
            <a:r>
              <a:rPr lang="fr-FR" dirty="0" err="1" smtClean="0"/>
              <a:t>Heartbeat</a:t>
            </a:r>
            <a:r>
              <a:rPr lang="fr-FR" dirty="0" smtClean="0"/>
              <a:t> :</a:t>
            </a:r>
          </a:p>
          <a:p>
            <a:endParaRPr lang="fr-FR" sz="1000" dirty="0"/>
          </a:p>
          <a:p>
            <a:r>
              <a:rPr lang="fr-FR" sz="1200" dirty="0" smtClean="0"/>
              <a:t>Installer </a:t>
            </a:r>
            <a:r>
              <a:rPr lang="fr-FR" sz="1200" dirty="0" err="1" smtClean="0"/>
              <a:t>heartbeat</a:t>
            </a:r>
            <a:endParaRPr lang="fr-FR" sz="1200" dirty="0" smtClean="0"/>
          </a:p>
          <a:p>
            <a:endParaRPr lang="fr-FR" sz="1200" dirty="0" smtClean="0"/>
          </a:p>
          <a:p>
            <a:r>
              <a:rPr lang="fr-FR" sz="1200" dirty="0" smtClean="0"/>
              <a:t>/</a:t>
            </a:r>
            <a:r>
              <a:rPr lang="fr-FR" sz="1200" dirty="0" err="1" smtClean="0"/>
              <a:t>etc</a:t>
            </a:r>
            <a:r>
              <a:rPr lang="fr-FR" sz="1200" dirty="0" smtClean="0"/>
              <a:t>/</a:t>
            </a:r>
            <a:r>
              <a:rPr lang="fr-FR" sz="1200" dirty="0" err="1" smtClean="0"/>
              <a:t>heartbeat</a:t>
            </a:r>
            <a:r>
              <a:rPr lang="fr-FR" sz="1200" dirty="0" smtClean="0"/>
              <a:t>/</a:t>
            </a:r>
            <a:r>
              <a:rPr lang="fr-FR" sz="1200" dirty="0" err="1" smtClean="0"/>
              <a:t>authkeys</a:t>
            </a:r>
            <a:r>
              <a:rPr lang="fr-FR" sz="1200" dirty="0" smtClean="0"/>
              <a:t> (droits </a:t>
            </a:r>
            <a:r>
              <a:rPr lang="fr-FR" sz="1200" dirty="0" err="1" smtClean="0"/>
              <a:t>unix</a:t>
            </a:r>
            <a:r>
              <a:rPr lang="fr-FR" sz="1200" dirty="0" smtClean="0"/>
              <a:t> 600 !)</a:t>
            </a:r>
          </a:p>
          <a:p>
            <a:pPr marL="457200" lvl="1" indent="0">
              <a:buNone/>
            </a:pPr>
            <a:r>
              <a:rPr lang="en-US" sz="1100" dirty="0" err="1"/>
              <a:t>auth</a:t>
            </a:r>
            <a:r>
              <a:rPr lang="en-US" sz="1100" dirty="0"/>
              <a:t> 2</a:t>
            </a:r>
            <a:br>
              <a:rPr lang="en-US" sz="1100" dirty="0"/>
            </a:br>
            <a:r>
              <a:rPr lang="en-US" sz="1100" dirty="0"/>
              <a:t>2 sha1 </a:t>
            </a:r>
            <a:r>
              <a:rPr lang="en-US" sz="1100" i="1" dirty="0" smtClean="0"/>
              <a:t>mot-de-</a:t>
            </a:r>
            <a:r>
              <a:rPr lang="en-US" sz="1100" i="1" dirty="0" err="1" smtClean="0"/>
              <a:t>passe</a:t>
            </a:r>
            <a:r>
              <a:rPr lang="en-US" sz="1100" i="1" dirty="0" smtClean="0"/>
              <a:t>-super-mega-secret-cosmic</a:t>
            </a:r>
          </a:p>
          <a:p>
            <a:endParaRPr lang="en-US" sz="1200" dirty="0" smtClean="0"/>
          </a:p>
          <a:p>
            <a:r>
              <a:rPr lang="en-US" sz="1200" dirty="0" smtClean="0"/>
              <a:t>/etc/heartbeat/haresources.cf</a:t>
            </a:r>
          </a:p>
          <a:p>
            <a:pPr marL="457200" lvl="1" indent="0">
              <a:buNone/>
            </a:pPr>
            <a:r>
              <a:rPr lang="fr-FR" sz="1100" dirty="0" smtClean="0"/>
              <a:t>node1 </a:t>
            </a:r>
            <a:r>
              <a:rPr lang="fr-FR" sz="1100" dirty="0" err="1"/>
              <a:t>IPaddr</a:t>
            </a:r>
            <a:r>
              <a:rPr lang="fr-FR" sz="1100" dirty="0" smtClean="0"/>
              <a:t>::X.X.X.X/24/eth0</a:t>
            </a:r>
          </a:p>
          <a:p>
            <a:endParaRPr lang="en-US" sz="1200" dirty="0" smtClean="0"/>
          </a:p>
          <a:p>
            <a:r>
              <a:rPr lang="en-US" sz="1200" dirty="0" smtClean="0"/>
              <a:t>/etc/heartbeat/ha.cf</a:t>
            </a:r>
          </a:p>
          <a:p>
            <a:pPr marL="400050" lvl="1" indent="0">
              <a:buNone/>
            </a:pPr>
            <a:r>
              <a:rPr lang="en-US" sz="1100" dirty="0" err="1" smtClean="0"/>
              <a:t>logfile</a:t>
            </a:r>
            <a:r>
              <a:rPr lang="en-US" sz="1100" dirty="0" smtClean="0"/>
              <a:t> </a:t>
            </a:r>
            <a:r>
              <a:rPr lang="en-US" sz="1100" dirty="0"/>
              <a:t>/</a:t>
            </a:r>
            <a:r>
              <a:rPr lang="en-US" sz="1100" dirty="0" err="1"/>
              <a:t>var</a:t>
            </a:r>
            <a:r>
              <a:rPr lang="en-US" sz="1100" dirty="0"/>
              <a:t>/log/ha-log</a:t>
            </a:r>
          </a:p>
          <a:p>
            <a:pPr marL="400050" lvl="1" indent="0">
              <a:buNone/>
            </a:pPr>
            <a:r>
              <a:rPr lang="en-US" sz="1100" dirty="0" err="1" smtClean="0"/>
              <a:t>keepalive</a:t>
            </a:r>
            <a:r>
              <a:rPr lang="en-US" sz="1100" dirty="0" smtClean="0"/>
              <a:t> </a:t>
            </a:r>
            <a:r>
              <a:rPr lang="en-US" sz="1100" dirty="0"/>
              <a:t>500ms</a:t>
            </a:r>
          </a:p>
          <a:p>
            <a:pPr marL="400050" lvl="1" indent="0">
              <a:buNone/>
            </a:pPr>
            <a:r>
              <a:rPr lang="en-US" sz="1100" dirty="0" err="1" smtClean="0"/>
              <a:t>deadtime</a:t>
            </a:r>
            <a:r>
              <a:rPr lang="en-US" sz="1100" dirty="0" smtClean="0"/>
              <a:t> </a:t>
            </a:r>
            <a:r>
              <a:rPr lang="en-US" sz="1100" dirty="0"/>
              <a:t>5</a:t>
            </a:r>
          </a:p>
          <a:p>
            <a:pPr marL="400050" lvl="1" indent="0">
              <a:buNone/>
            </a:pPr>
            <a:r>
              <a:rPr lang="en-US" sz="1100" smtClean="0"/>
              <a:t>bcast</a:t>
            </a:r>
            <a:r>
              <a:rPr lang="en-US" sz="1100" dirty="0" smtClean="0"/>
              <a:t>   </a:t>
            </a:r>
            <a:r>
              <a:rPr lang="en-US" sz="1100" dirty="0"/>
              <a:t>eth0            # Linux</a:t>
            </a:r>
          </a:p>
          <a:p>
            <a:pPr marL="400050" lvl="1" indent="0">
              <a:buNone/>
            </a:pPr>
            <a:r>
              <a:rPr lang="en-US" sz="1100" dirty="0" err="1"/>
              <a:t>auto_failback</a:t>
            </a:r>
            <a:r>
              <a:rPr lang="en-US" sz="1100" dirty="0"/>
              <a:t> </a:t>
            </a:r>
            <a:r>
              <a:rPr lang="en-US" sz="1100" dirty="0" smtClean="0"/>
              <a:t>off</a:t>
            </a:r>
            <a:endParaRPr lang="en-US" sz="1100" dirty="0"/>
          </a:p>
          <a:p>
            <a:pPr marL="400050" lvl="1" indent="0">
              <a:buNone/>
            </a:pPr>
            <a:r>
              <a:rPr lang="en-US" sz="1100" dirty="0"/>
              <a:t>node    node1</a:t>
            </a:r>
          </a:p>
          <a:p>
            <a:pPr marL="400050" lvl="1" indent="0">
              <a:buNone/>
            </a:pPr>
            <a:r>
              <a:rPr lang="en-US" sz="1100" dirty="0"/>
              <a:t>node     </a:t>
            </a:r>
            <a:r>
              <a:rPr lang="en-US" sz="1100" dirty="0" smtClean="0"/>
              <a:t>node2</a:t>
            </a:r>
            <a:endParaRPr lang="fr-FR" sz="11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GlusterFS</a:t>
            </a:r>
            <a:r>
              <a:rPr lang="fr-FR" dirty="0"/>
              <a:t> – configuration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Architecture à l’IBL / </a:t>
            </a:r>
            <a:r>
              <a:rPr lang="fr-FR" sz="1000" b="1" dirty="0">
                <a:solidFill>
                  <a:schemeClr val="bg2"/>
                </a:solidFill>
              </a:rPr>
              <a:t>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279795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6004416" y="2463374"/>
            <a:ext cx="3060711" cy="1095283"/>
            <a:chOff x="6004416" y="2463374"/>
            <a:chExt cx="3060711" cy="109528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4416" y="2463374"/>
              <a:ext cx="3060711" cy="1095283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7068726" y="2572482"/>
              <a:ext cx="861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node2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97785" y="2468783"/>
            <a:ext cx="3060711" cy="1095283"/>
            <a:chOff x="297785" y="2468783"/>
            <a:chExt cx="3060711" cy="109528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785" y="2468783"/>
              <a:ext cx="3060711" cy="1095283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413088" y="2588530"/>
              <a:ext cx="861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n</a:t>
              </a:r>
              <a:r>
                <a:rPr lang="fr-FR" dirty="0" smtClean="0">
                  <a:solidFill>
                    <a:schemeClr val="bg1"/>
                  </a:solidFill>
                </a:rPr>
                <a:t>ode1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872353" y="1776211"/>
            <a:ext cx="6941446" cy="4148667"/>
          </a:xfrm>
        </p:spPr>
        <p:txBody>
          <a:bodyPr/>
          <a:lstStyle/>
          <a:p>
            <a:r>
              <a:rPr lang="fr-FR" dirty="0" err="1" smtClean="0"/>
              <a:t>Heartbeat</a:t>
            </a:r>
            <a:r>
              <a:rPr lang="fr-FR" dirty="0" smtClean="0"/>
              <a:t> 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sz="1400" dirty="0" smtClean="0"/>
          </a:p>
          <a:p>
            <a:r>
              <a:rPr lang="fr-FR" sz="1400" dirty="0" smtClean="0"/>
              <a:t>Gestion de l’</a:t>
            </a:r>
            <a:r>
              <a:rPr lang="fr-FR" sz="1400" dirty="0" err="1" smtClean="0"/>
              <a:t>auto_failback</a:t>
            </a:r>
            <a:endParaRPr lang="fr-FR" sz="1400" dirty="0" smtClean="0"/>
          </a:p>
          <a:p>
            <a:pPr lvl="1"/>
            <a:r>
              <a:rPr lang="fr-FR" sz="1200" dirty="0" smtClean="0"/>
              <a:t>/</a:t>
            </a:r>
            <a:r>
              <a:rPr lang="fr-FR" sz="1200" dirty="0" err="1" smtClean="0"/>
              <a:t>usr</a:t>
            </a:r>
            <a:r>
              <a:rPr lang="fr-FR" sz="1200" dirty="0" smtClean="0"/>
              <a:t>/</a:t>
            </a:r>
            <a:r>
              <a:rPr lang="fr-FR" sz="1200" dirty="0" err="1" smtClean="0"/>
              <a:t>share</a:t>
            </a:r>
            <a:r>
              <a:rPr lang="fr-FR" sz="1200" dirty="0" smtClean="0"/>
              <a:t>/</a:t>
            </a:r>
            <a:r>
              <a:rPr lang="fr-FR" sz="1200" dirty="0" err="1" smtClean="0"/>
              <a:t>heartbeat</a:t>
            </a:r>
            <a:r>
              <a:rPr lang="fr-FR" sz="1200" dirty="0" smtClean="0"/>
              <a:t>/</a:t>
            </a:r>
            <a:r>
              <a:rPr lang="fr-FR" sz="1200" dirty="0" err="1" smtClean="0"/>
              <a:t>hb_standby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 sur le nœud ayant </a:t>
            </a:r>
            <a:r>
              <a:rPr lang="fr-FR" sz="1200" dirty="0">
                <a:sym typeface="Wingdings" panose="05000000000000000000" pitchFamily="2" charset="2"/>
              </a:rPr>
              <a:t>l</a:t>
            </a:r>
            <a:r>
              <a:rPr lang="fr-FR" sz="1200" dirty="0" smtClean="0">
                <a:sym typeface="Wingdings" panose="05000000000000000000" pitchFamily="2" charset="2"/>
              </a:rPr>
              <a:t>’adresse IP virtuelle</a:t>
            </a:r>
            <a:endParaRPr lang="fr-FR" sz="1200" dirty="0" smtClean="0"/>
          </a:p>
          <a:p>
            <a:pPr lvl="1"/>
            <a:r>
              <a:rPr lang="fr-FR" sz="1200" dirty="0"/>
              <a:t>/</a:t>
            </a:r>
            <a:r>
              <a:rPr lang="fr-FR" sz="1200" dirty="0" err="1" smtClean="0"/>
              <a:t>usr</a:t>
            </a:r>
            <a:r>
              <a:rPr lang="fr-FR" sz="1200" dirty="0" smtClean="0"/>
              <a:t>/</a:t>
            </a:r>
            <a:r>
              <a:rPr lang="fr-FR" sz="1200" dirty="0" err="1" smtClean="0"/>
              <a:t>share</a:t>
            </a:r>
            <a:r>
              <a:rPr lang="fr-FR" sz="1200" dirty="0" smtClean="0"/>
              <a:t>/</a:t>
            </a:r>
            <a:r>
              <a:rPr lang="fr-FR" sz="1200" dirty="0" err="1" smtClean="0"/>
              <a:t>heartbeat</a:t>
            </a:r>
            <a:r>
              <a:rPr lang="fr-FR" sz="1200" dirty="0" smtClean="0"/>
              <a:t>/</a:t>
            </a:r>
            <a:r>
              <a:rPr lang="fr-FR" sz="1200" dirty="0" err="1" smtClean="0"/>
              <a:t>hb_takeover</a:t>
            </a:r>
            <a:r>
              <a:rPr lang="fr-FR" sz="1200" dirty="0" smtClean="0"/>
              <a:t> </a:t>
            </a:r>
            <a:r>
              <a:rPr lang="fr-FR" sz="1200" dirty="0">
                <a:sym typeface="Wingdings" panose="05000000000000000000" pitchFamily="2" charset="2"/>
              </a:rPr>
              <a:t> sur le nœud n’ayant pas l’adresse IP </a:t>
            </a:r>
            <a:r>
              <a:rPr lang="fr-FR" sz="1200" dirty="0" smtClean="0">
                <a:sym typeface="Wingdings" panose="05000000000000000000" pitchFamily="2" charset="2"/>
              </a:rPr>
              <a:t>virtuelle</a:t>
            </a:r>
          </a:p>
          <a:p>
            <a:pPr lvl="1"/>
            <a:endParaRPr lang="fr-FR" sz="1200" dirty="0">
              <a:sym typeface="Wingdings" panose="05000000000000000000" pitchFamily="2" charset="2"/>
            </a:endParaRPr>
          </a:p>
          <a:p>
            <a:r>
              <a:rPr lang="fr-FR" sz="1200" dirty="0" smtClean="0">
                <a:sym typeface="Wingdings" panose="05000000000000000000" pitchFamily="2" charset="2"/>
              </a:rPr>
              <a:t>Après le retour d’un nœud défaillant, on laisse l’adresse IP virtuelle sur le nœud qui la possédait afin  de laisser le temps à </a:t>
            </a:r>
            <a:r>
              <a:rPr lang="fr-FR" sz="1200" dirty="0" err="1" smtClean="0">
                <a:sym typeface="Wingdings" panose="05000000000000000000" pitchFamily="2" charset="2"/>
              </a:rPr>
              <a:t>glusterFS</a:t>
            </a:r>
            <a:r>
              <a:rPr lang="fr-FR" sz="1200" dirty="0" smtClean="0">
                <a:sym typeface="Wingdings" panose="05000000000000000000" pitchFamily="2" charset="2"/>
              </a:rPr>
              <a:t> de répliquer à nouveau les données.</a:t>
            </a:r>
            <a:endParaRPr lang="fr-FR" sz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GlusterFS</a:t>
            </a:r>
            <a:r>
              <a:rPr lang="fr-FR" dirty="0"/>
              <a:t> – configuration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Architecture à l’IBL / </a:t>
            </a:r>
            <a:r>
              <a:rPr lang="fr-FR" sz="1000" b="1" dirty="0">
                <a:solidFill>
                  <a:schemeClr val="bg2"/>
                </a:solidFill>
              </a:rPr>
              <a:t>Installation – Configuration – Mise à jour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21348" y="2243844"/>
            <a:ext cx="170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IP virtuelle </a:t>
            </a:r>
            <a:r>
              <a:rPr lang="fr-FR" sz="1400" b="1" dirty="0" err="1">
                <a:solidFill>
                  <a:srgbClr val="FF0000"/>
                </a:solidFill>
              </a:rPr>
              <a:t>HeartBeat</a:t>
            </a:r>
            <a:endParaRPr lang="fr-FR" sz="14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11" name="Espace réservé du numéro de diapositive 2"/>
          <p:cNvSpPr txBox="1">
            <a:spLocks/>
          </p:cNvSpPr>
          <p:nvPr/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fr-FR"/>
            </a:defPPr>
            <a:lvl1pPr marL="0" algn="l" defTabSz="457200" rtl="0" eaLnBrk="1" latinLnBrk="0" hangingPunct="1">
              <a:defRPr sz="1100" b="1" kern="1200">
                <a:solidFill>
                  <a:srgbClr val="62C4D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6599DF-A345-3E41-A146-9766BB8E198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6" name="Double flèche horizontale 15"/>
          <p:cNvSpPr/>
          <p:nvPr/>
        </p:nvSpPr>
        <p:spPr>
          <a:xfrm>
            <a:off x="3195779" y="2872229"/>
            <a:ext cx="2754854" cy="4580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222830" y="2941814"/>
            <a:ext cx="272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Réplication</a:t>
            </a:r>
            <a:endParaRPr lang="fr-FR" sz="1600" b="1" dirty="0"/>
          </a:p>
        </p:txBody>
      </p:sp>
      <p:sp>
        <p:nvSpPr>
          <p:cNvPr id="33" name="Signe de multiplication 41"/>
          <p:cNvSpPr/>
          <p:nvPr/>
        </p:nvSpPr>
        <p:spPr>
          <a:xfrm>
            <a:off x="4104697" y="2620206"/>
            <a:ext cx="979098" cy="964171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Signe de multiplication 42"/>
          <p:cNvSpPr/>
          <p:nvPr/>
        </p:nvSpPr>
        <p:spPr>
          <a:xfrm>
            <a:off x="6201889" y="1919336"/>
            <a:ext cx="2228144" cy="2194175"/>
          </a:xfrm>
          <a:prstGeom prst="mathMultiply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91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FUSE : </a:t>
            </a:r>
          </a:p>
          <a:p>
            <a:pPr lvl="1"/>
            <a:r>
              <a:rPr lang="fr-FR" sz="1600" dirty="0" err="1"/>
              <a:t>apt-get</a:t>
            </a:r>
            <a:r>
              <a:rPr lang="fr-FR" sz="1600" dirty="0"/>
              <a:t> </a:t>
            </a:r>
            <a:r>
              <a:rPr lang="fr-FR" sz="1600" dirty="0" err="1"/>
              <a:t>install</a:t>
            </a:r>
            <a:r>
              <a:rPr lang="fr-FR" sz="1600" dirty="0"/>
              <a:t> </a:t>
            </a:r>
            <a:r>
              <a:rPr lang="fr-FR" sz="1600" dirty="0" err="1"/>
              <a:t>glusterfs</a:t>
            </a:r>
            <a:r>
              <a:rPr lang="fr-FR" sz="1600" dirty="0"/>
              <a:t>-client</a:t>
            </a:r>
            <a:endParaRPr lang="fr-FR" dirty="0"/>
          </a:p>
          <a:p>
            <a:pPr lvl="1"/>
            <a:r>
              <a:rPr lang="fr-FR" sz="1600" dirty="0" err="1"/>
              <a:t>mount</a:t>
            </a:r>
            <a:r>
              <a:rPr lang="fr-FR" sz="1600" dirty="0"/>
              <a:t> –t </a:t>
            </a:r>
            <a:r>
              <a:rPr lang="fr-FR" sz="1600" dirty="0" err="1"/>
              <a:t>glusterfs</a:t>
            </a:r>
            <a:r>
              <a:rPr lang="fr-FR" sz="1600" dirty="0"/>
              <a:t> -o </a:t>
            </a:r>
            <a:r>
              <a:rPr lang="fr-FR" sz="1600" dirty="0" err="1"/>
              <a:t>backupvolfile</a:t>
            </a:r>
            <a:r>
              <a:rPr lang="fr-FR" sz="1600" dirty="0"/>
              <a:t>-server=</a:t>
            </a:r>
            <a:r>
              <a:rPr lang="fr-FR" sz="1600" i="1" dirty="0"/>
              <a:t>node2</a:t>
            </a:r>
            <a:r>
              <a:rPr lang="fr-FR" sz="1600" dirty="0"/>
              <a:t> </a:t>
            </a:r>
            <a:r>
              <a:rPr lang="fr-FR" sz="1600" i="1" dirty="0"/>
              <a:t>node1</a:t>
            </a:r>
            <a:r>
              <a:rPr lang="fr-FR" sz="1600" dirty="0"/>
              <a:t>:/</a:t>
            </a:r>
            <a:r>
              <a:rPr lang="fr-FR" sz="1600" i="1" dirty="0"/>
              <a:t>vg1 /chemin/</a:t>
            </a:r>
            <a:r>
              <a:rPr lang="fr-FR" sz="1600" i="1" dirty="0" err="1"/>
              <a:t>mounpoint</a:t>
            </a:r>
            <a:endParaRPr lang="fr-FR" sz="1600" i="1" dirty="0"/>
          </a:p>
          <a:p>
            <a:pPr lvl="1"/>
            <a:endParaRPr lang="fr-FR" sz="1600" i="1" dirty="0"/>
          </a:p>
          <a:p>
            <a:r>
              <a:rPr lang="fr-FR" dirty="0"/>
              <a:t>NFS </a:t>
            </a:r>
            <a:r>
              <a:rPr lang="fr-FR" dirty="0" err="1"/>
              <a:t>Vmware</a:t>
            </a:r>
            <a:r>
              <a:rPr lang="fr-FR" dirty="0"/>
              <a:t> </a:t>
            </a:r>
            <a:r>
              <a:rPr lang="fr-FR" dirty="0" err="1"/>
              <a:t>Datastore</a:t>
            </a:r>
            <a:r>
              <a:rPr lang="fr-FR" dirty="0"/>
              <a:t> 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Installation/configuration coté client 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1162" b="43249"/>
          <a:stretch/>
        </p:blipFill>
        <p:spPr>
          <a:xfrm>
            <a:off x="2573078" y="3910311"/>
            <a:ext cx="5450440" cy="244289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Architecture à l’IBL / </a:t>
            </a:r>
            <a:r>
              <a:rPr lang="fr-FR" sz="1000" b="1" dirty="0">
                <a:solidFill>
                  <a:schemeClr val="bg2"/>
                </a:solidFill>
              </a:rPr>
              <a:t>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14855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/>
              <a:t>Proxmox</a:t>
            </a:r>
            <a:r>
              <a:rPr lang="fr-FR" dirty="0"/>
              <a:t> Virtual Environnement 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Installation/configuration coté client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" b="14190"/>
          <a:stretch/>
        </p:blipFill>
        <p:spPr>
          <a:xfrm>
            <a:off x="2111838" y="3382146"/>
            <a:ext cx="5751191" cy="18471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09" y="2648601"/>
            <a:ext cx="2390775" cy="59769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Architecture à l’IBL / </a:t>
            </a:r>
            <a:r>
              <a:rPr lang="fr-FR" sz="1000" b="1" dirty="0">
                <a:solidFill>
                  <a:schemeClr val="bg2"/>
                </a:solidFill>
              </a:rPr>
              <a:t>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15121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On travaille un nœud à la fois = disponibilité du volume logique  </a:t>
            </a:r>
          </a:p>
          <a:p>
            <a:endParaRPr lang="fr-FR" dirty="0"/>
          </a:p>
          <a:p>
            <a:r>
              <a:rPr lang="fr-FR" dirty="0"/>
              <a:t>Se renseigner sur les modifications de la version (ex : </a:t>
            </a:r>
            <a:r>
              <a:rPr lang="fr-FR" dirty="0" err="1"/>
              <a:t>nfs.disable</a:t>
            </a:r>
            <a:r>
              <a:rPr lang="fr-FR" dirty="0"/>
              <a:t>=on)</a:t>
            </a:r>
          </a:p>
          <a:p>
            <a:r>
              <a:rPr lang="fr-FR" dirty="0"/>
              <a:t>Arrêter les services </a:t>
            </a:r>
            <a:r>
              <a:rPr lang="fr-FR" dirty="0" err="1"/>
              <a:t>Gluster</a:t>
            </a:r>
            <a:r>
              <a:rPr lang="fr-FR" dirty="0"/>
              <a:t> </a:t>
            </a:r>
          </a:p>
          <a:p>
            <a:r>
              <a:rPr lang="fr-FR" dirty="0"/>
              <a:t>Arrêter les services de partage (NFS, samba, …)</a:t>
            </a:r>
          </a:p>
          <a:p>
            <a:r>
              <a:rPr lang="fr-FR" dirty="0"/>
              <a:t>Mettre à jour le dépôt </a:t>
            </a:r>
            <a:r>
              <a:rPr lang="fr-FR" sz="1400" dirty="0"/>
              <a:t>(</a:t>
            </a:r>
            <a:r>
              <a:rPr lang="fr-FR" sz="1400" dirty="0">
                <a:hlinkClick r:id="rId2"/>
              </a:rPr>
              <a:t>https://download.gluster.org/pub/gluster/glusterfs/</a:t>
            </a:r>
            <a:r>
              <a:rPr lang="fr-FR" sz="1400" dirty="0"/>
              <a:t>)</a:t>
            </a:r>
          </a:p>
          <a:p>
            <a:r>
              <a:rPr lang="fr-FR" dirty="0"/>
              <a:t>Installer la dernière version</a:t>
            </a:r>
          </a:p>
          <a:p>
            <a:r>
              <a:rPr lang="fr-FR" dirty="0"/>
              <a:t>Redémarrer les services de partage (NFS, samba, …)</a:t>
            </a:r>
          </a:p>
          <a:p>
            <a:r>
              <a:rPr lang="fr-FR" dirty="0"/>
              <a:t>Redémarrer les services </a:t>
            </a:r>
            <a:r>
              <a:rPr lang="fr-FR" dirty="0" err="1"/>
              <a:t>Gluster</a:t>
            </a:r>
            <a:endParaRPr lang="fr-FR" dirty="0"/>
          </a:p>
          <a:p>
            <a:endParaRPr lang="fr-FR" dirty="0"/>
          </a:p>
          <a:p>
            <a:r>
              <a:rPr lang="fr-FR" dirty="0"/>
              <a:t>On vérifie la disponibilité du volume logique avant de passer au prochain </a:t>
            </a:r>
            <a:r>
              <a:rPr lang="fr-FR" dirty="0" err="1"/>
              <a:t>noeud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à jour de </a:t>
            </a:r>
            <a:r>
              <a:rPr lang="fr-FR" dirty="0" err="1"/>
              <a:t>GlusterFS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Terminologie / Types de volumes / Méthodes d’accès / Architecture à l’IBL / </a:t>
            </a:r>
            <a:r>
              <a:rPr lang="fr-FR" sz="1000" b="1" dirty="0">
                <a:solidFill>
                  <a:schemeClr val="bg2"/>
                </a:solidFill>
              </a:rPr>
              <a:t>Installation – Configuration – Mise à jour</a:t>
            </a:r>
          </a:p>
        </p:txBody>
      </p:sp>
      <p:pic>
        <p:nvPicPr>
          <p:cNvPr id="7" name="Image 6" descr="File:2000px-&lt;strong&gt;ok&lt;/strong&gt; x nuvola green.pn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058" y="2049080"/>
            <a:ext cx="639856" cy="6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1872352" y="2158999"/>
            <a:ext cx="7171163" cy="4148667"/>
          </a:xfrm>
        </p:spPr>
        <p:txBody>
          <a:bodyPr/>
          <a:lstStyle/>
          <a:p>
            <a:r>
              <a:rPr lang="fr-FR" sz="1600" dirty="0"/>
              <a:t>Possibilité d’étendre un volume</a:t>
            </a:r>
          </a:p>
          <a:p>
            <a:pPr lvl="1"/>
            <a:r>
              <a:rPr lang="fr-FR" sz="1400" dirty="0" err="1"/>
              <a:t>gluster</a:t>
            </a:r>
            <a:r>
              <a:rPr lang="fr-FR" sz="1400" dirty="0"/>
              <a:t> </a:t>
            </a:r>
            <a:r>
              <a:rPr lang="fr-FR" sz="1400" dirty="0" err="1"/>
              <a:t>peer</a:t>
            </a:r>
            <a:r>
              <a:rPr lang="fr-FR" sz="1400" dirty="0"/>
              <a:t> probe </a:t>
            </a:r>
            <a:r>
              <a:rPr lang="fr-FR" sz="1400" i="1" dirty="0"/>
              <a:t>node3</a:t>
            </a:r>
          </a:p>
          <a:p>
            <a:pPr lvl="1"/>
            <a:r>
              <a:rPr lang="fr-FR" sz="1400" dirty="0" err="1"/>
              <a:t>gluster</a:t>
            </a:r>
            <a:r>
              <a:rPr lang="fr-FR" sz="1400" dirty="0"/>
              <a:t> volume </a:t>
            </a:r>
            <a:r>
              <a:rPr lang="fr-FR" sz="1400" dirty="0" err="1"/>
              <a:t>add</a:t>
            </a:r>
            <a:r>
              <a:rPr lang="fr-FR" sz="1400" dirty="0"/>
              <a:t>-brick </a:t>
            </a:r>
            <a:r>
              <a:rPr lang="fr-FR" sz="1400" i="1" dirty="0"/>
              <a:t>vg1 node3:/</a:t>
            </a:r>
            <a:r>
              <a:rPr lang="fr-FR" sz="1400" i="1" dirty="0" err="1"/>
              <a:t>mnt</a:t>
            </a:r>
            <a:r>
              <a:rPr lang="fr-FR" sz="1400" i="1" dirty="0"/>
              <a:t>/brick1</a:t>
            </a:r>
          </a:p>
          <a:p>
            <a:pPr lvl="1"/>
            <a:endParaRPr lang="fr-FR" sz="1600" dirty="0"/>
          </a:p>
          <a:p>
            <a:r>
              <a:rPr lang="fr-FR" sz="1600" dirty="0"/>
              <a:t>Gestion de quotas sur répertoires du volume logique</a:t>
            </a:r>
          </a:p>
          <a:p>
            <a:pPr lvl="1"/>
            <a:r>
              <a:rPr lang="fr-FR" sz="1400" dirty="0" err="1"/>
              <a:t>gluster</a:t>
            </a:r>
            <a:r>
              <a:rPr lang="fr-FR" sz="1400" dirty="0"/>
              <a:t> volume quota </a:t>
            </a:r>
            <a:r>
              <a:rPr lang="fr-FR" sz="1400" i="1" dirty="0"/>
              <a:t>vg1</a:t>
            </a:r>
            <a:r>
              <a:rPr lang="fr-FR" sz="1400" dirty="0"/>
              <a:t> </a:t>
            </a:r>
            <a:r>
              <a:rPr lang="fr-FR" sz="1400" dirty="0" err="1"/>
              <a:t>enable</a:t>
            </a:r>
            <a:endParaRPr lang="fr-FR" sz="1400" dirty="0"/>
          </a:p>
          <a:p>
            <a:pPr lvl="1"/>
            <a:r>
              <a:rPr lang="it-IT" sz="1400" dirty="0"/>
              <a:t>gluster volume quota </a:t>
            </a:r>
            <a:r>
              <a:rPr lang="it-IT" sz="1400" i="1" dirty="0"/>
              <a:t>vg1 </a:t>
            </a:r>
            <a:r>
              <a:rPr lang="it-IT" sz="1400" dirty="0"/>
              <a:t>limit-usage</a:t>
            </a:r>
            <a:r>
              <a:rPr lang="it-IT" sz="1400" i="1" dirty="0"/>
              <a:t> /data 10GB</a:t>
            </a:r>
            <a:endParaRPr lang="fr-FR" sz="1400" i="1" dirty="0"/>
          </a:p>
          <a:p>
            <a:endParaRPr lang="fr-FR" sz="1600" dirty="0"/>
          </a:p>
          <a:p>
            <a:r>
              <a:rPr lang="fr-FR" sz="1600" dirty="0" err="1"/>
              <a:t>Geo</a:t>
            </a:r>
            <a:r>
              <a:rPr lang="fr-FR" sz="1600" dirty="0"/>
              <a:t>-réplication (asynchrone) = miroirs distants </a:t>
            </a:r>
            <a:r>
              <a:rPr lang="fr-FR" sz="1600" dirty="0" smtClean="0"/>
              <a:t>géographiquement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 err="1"/>
              <a:t>Snapshots</a:t>
            </a:r>
            <a:r>
              <a:rPr lang="fr-FR" sz="1600" dirty="0"/>
              <a:t> : les bricks doivent être des volume logiques « </a:t>
            </a:r>
            <a:r>
              <a:rPr lang="fr-FR" sz="1600" dirty="0" err="1"/>
              <a:t>Thinly-Provisioned</a:t>
            </a:r>
            <a:r>
              <a:rPr lang="fr-FR" sz="1600" dirty="0"/>
              <a:t> » LVM</a:t>
            </a:r>
          </a:p>
          <a:p>
            <a:endParaRPr lang="fr-FR" sz="1600" dirty="0"/>
          </a:p>
          <a:p>
            <a:r>
              <a:rPr lang="fr-FR" sz="1600" dirty="0"/>
              <a:t>Sécurisation des communications avec SSL/TLS</a:t>
            </a:r>
          </a:p>
          <a:p>
            <a:pPr lvl="1"/>
            <a:endParaRPr lang="fr-FR" sz="1600" dirty="0"/>
          </a:p>
          <a:p>
            <a:r>
              <a:rPr lang="fr-FR" sz="1600" dirty="0"/>
              <a:t>Possibilité de monter des « bricks » chiffrées : dm-</a:t>
            </a:r>
            <a:r>
              <a:rPr lang="fr-FR" sz="1600" dirty="0" err="1"/>
              <a:t>crypt</a:t>
            </a:r>
            <a:r>
              <a:rPr lang="fr-FR" sz="1600" dirty="0"/>
              <a:t>/LUKS (Linux </a:t>
            </a:r>
            <a:r>
              <a:rPr lang="fr-FR" sz="1600" dirty="0" err="1"/>
              <a:t>Unified</a:t>
            </a:r>
            <a:r>
              <a:rPr lang="fr-FR" sz="1600" dirty="0"/>
              <a:t> Key Setup)</a:t>
            </a:r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fonctionnalités</a:t>
            </a:r>
          </a:p>
        </p:txBody>
      </p:sp>
    </p:spTree>
    <p:extLst>
      <p:ext uri="{BB962C8B-B14F-4D97-AF65-F5344CB8AC3E}">
        <p14:creationId xmlns:p14="http://schemas.microsoft.com/office/powerpoint/2010/main" val="11452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Système de fichiers distribué simple à mettre en œuvre &amp; à administrer</a:t>
            </a:r>
          </a:p>
          <a:p>
            <a:endParaRPr lang="fr-FR" dirty="0"/>
          </a:p>
          <a:p>
            <a:r>
              <a:rPr lang="fr-FR" dirty="0"/>
              <a:t>Hautement disponible</a:t>
            </a:r>
          </a:p>
          <a:p>
            <a:endParaRPr lang="fr-FR" dirty="0"/>
          </a:p>
          <a:p>
            <a:r>
              <a:rPr lang="fr-FR" dirty="0"/>
              <a:t>Flexibilité hardware</a:t>
            </a:r>
          </a:p>
          <a:p>
            <a:endParaRPr lang="fr-FR" dirty="0"/>
          </a:p>
          <a:p>
            <a:r>
              <a:rPr lang="fr-FR" dirty="0"/>
              <a:t>Plusieurs types de volumes à disposition</a:t>
            </a:r>
          </a:p>
          <a:p>
            <a:pPr lvl="3"/>
            <a:endParaRPr lang="fr-FR" dirty="0"/>
          </a:p>
          <a:p>
            <a:r>
              <a:rPr lang="fr-FR" dirty="0"/>
              <a:t>Développement assez actif, e</a:t>
            </a:r>
            <a:r>
              <a:rPr lang="fr-FR" sz="1600" dirty="0"/>
              <a:t>nviron 2 à 3 versions par an </a:t>
            </a:r>
          </a:p>
          <a:p>
            <a:pPr lvl="1"/>
            <a:r>
              <a:rPr lang="fr-FR" sz="1600" dirty="0"/>
              <a:t>v3.10 – 27/02/2017</a:t>
            </a:r>
          </a:p>
          <a:p>
            <a:pPr lvl="1"/>
            <a:r>
              <a:rPr lang="fr-FR" sz="1600" dirty="0"/>
              <a:t>Minor update : 3.11 – vers 05/2017</a:t>
            </a:r>
          </a:p>
          <a:p>
            <a:pPr lvl="1"/>
            <a:r>
              <a:rPr lang="fr-FR" sz="1600" dirty="0"/>
              <a:t>v3.12 – vers 08/2017</a:t>
            </a:r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0241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Site officiel : </a:t>
            </a:r>
            <a:r>
              <a:rPr lang="fr-FR" dirty="0">
                <a:hlinkClick r:id="rId2"/>
              </a:rPr>
              <a:t>https://www.gluster.org/</a:t>
            </a:r>
            <a:endParaRPr lang="fr-FR" dirty="0"/>
          </a:p>
          <a:p>
            <a:endParaRPr lang="fr-FR" dirty="0"/>
          </a:p>
          <a:p>
            <a:r>
              <a:rPr lang="fr-FR" dirty="0"/>
              <a:t>Téléchargement : </a:t>
            </a:r>
            <a:r>
              <a:rPr lang="fr-FR" dirty="0">
                <a:hlinkClick r:id="rId3"/>
              </a:rPr>
              <a:t>https://download.gluster.org/pub/gluster/glusterfs/LATEST/</a:t>
            </a:r>
            <a:endParaRPr lang="fr-FR" dirty="0"/>
          </a:p>
          <a:p>
            <a:endParaRPr lang="fr-FR" dirty="0"/>
          </a:p>
          <a:p>
            <a:r>
              <a:rPr lang="fr-FR" dirty="0"/>
              <a:t>Site </a:t>
            </a:r>
            <a:r>
              <a:rPr lang="fr-FR" dirty="0" err="1"/>
              <a:t>RedHat</a:t>
            </a:r>
            <a:r>
              <a:rPr lang="fr-FR" dirty="0"/>
              <a:t> : </a:t>
            </a:r>
            <a:r>
              <a:rPr lang="fr-FR" dirty="0">
                <a:hlinkClick r:id="rId4"/>
              </a:rPr>
              <a:t>https://access.redhat.com/products/red-hat-storage/</a:t>
            </a:r>
            <a:endParaRPr lang="fr-FR" dirty="0"/>
          </a:p>
          <a:p>
            <a:endParaRPr lang="fr-FR" dirty="0"/>
          </a:p>
          <a:p>
            <a:r>
              <a:rPr lang="fr-FR" dirty="0"/>
              <a:t>Mailing </a:t>
            </a:r>
            <a:r>
              <a:rPr lang="fr-FR" dirty="0" err="1"/>
              <a:t>list</a:t>
            </a:r>
            <a:r>
              <a:rPr lang="fr-FR" dirty="0"/>
              <a:t> :</a:t>
            </a:r>
          </a:p>
          <a:p>
            <a:pPr lvl="1"/>
            <a:r>
              <a:rPr lang="fr-FR" dirty="0">
                <a:hlinkClick r:id="rId5"/>
              </a:rPr>
              <a:t>http://lists.gluster.org/mailman/listinfo/gluster-users</a:t>
            </a:r>
            <a:endParaRPr lang="fr-FR" dirty="0"/>
          </a:p>
          <a:p>
            <a:pPr lvl="1"/>
            <a:r>
              <a:rPr lang="fr-FR" dirty="0">
                <a:hlinkClick r:id="rId6"/>
              </a:rPr>
              <a:t>http://lists.gluster.org/mailman/listinfo/gluster-devel</a:t>
            </a:r>
            <a:endParaRPr lang="fr-FR" dirty="0"/>
          </a:p>
          <a:p>
            <a:pPr lvl="1"/>
            <a:r>
              <a:rPr lang="fr-FR" dirty="0">
                <a:hlinkClick r:id="rId7"/>
              </a:rPr>
              <a:t>stockage-distribue@groupes.renater.fr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IRC : irc://irc.freenode.net/#gluster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Communauté / liens</a:t>
            </a:r>
          </a:p>
        </p:txBody>
      </p:sp>
    </p:spTree>
    <p:extLst>
      <p:ext uri="{BB962C8B-B14F-4D97-AF65-F5344CB8AC3E}">
        <p14:creationId xmlns:p14="http://schemas.microsoft.com/office/powerpoint/2010/main" val="12761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 ! </a:t>
            </a:r>
          </a:p>
        </p:txBody>
      </p:sp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30" y="1887919"/>
            <a:ext cx="4662052" cy="46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space réservé du contenu 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8467">
            <a:off x="3025188" y="3818185"/>
            <a:ext cx="4067602" cy="3559152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34523">
            <a:off x="2764605" y="4367189"/>
            <a:ext cx="1077259" cy="7729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59022">
            <a:off x="5341105" y="3241546"/>
            <a:ext cx="726080" cy="132819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058989" y="863463"/>
            <a:ext cx="241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ou faim?</a:t>
            </a:r>
          </a:p>
        </p:txBody>
      </p:sp>
    </p:spTree>
    <p:extLst>
      <p:ext uri="{BB962C8B-B14F-4D97-AF65-F5344CB8AC3E}">
        <p14:creationId xmlns:p14="http://schemas.microsoft.com/office/powerpoint/2010/main" val="2242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/>
              <a:t>Système de fichiers distribué</a:t>
            </a:r>
          </a:p>
          <a:p>
            <a:endParaRPr lang="fr-FR" dirty="0"/>
          </a:p>
          <a:p>
            <a:r>
              <a:rPr lang="fr-FR" dirty="0"/>
              <a:t>Nom issue de la combinaison de « GNU » et « Cluster »</a:t>
            </a:r>
          </a:p>
          <a:p>
            <a:endParaRPr lang="fr-FR" dirty="0"/>
          </a:p>
          <a:p>
            <a:r>
              <a:rPr lang="fr-FR" dirty="0" err="1"/>
              <a:t>Opensource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Supporte jusqu’à plusieurs </a:t>
            </a:r>
            <a:r>
              <a:rPr lang="fr-FR" dirty="0" err="1"/>
              <a:t>petabytes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Créé par </a:t>
            </a:r>
            <a:r>
              <a:rPr lang="fr-FR" dirty="0" err="1"/>
              <a:t>Gluster</a:t>
            </a:r>
            <a:r>
              <a:rPr lang="fr-FR" dirty="0"/>
              <a:t> </a:t>
            </a:r>
            <a:r>
              <a:rPr lang="fr-FR" dirty="0" err="1"/>
              <a:t>Inc</a:t>
            </a:r>
            <a:r>
              <a:rPr lang="fr-FR" dirty="0"/>
              <a:t> en 2005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GlusterFS</a:t>
            </a:r>
            <a:r>
              <a:rPr lang="fr-FR" dirty="0"/>
              <a:t> ? Quèsaco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25" y="4804386"/>
            <a:ext cx="1597846" cy="3914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2"/>
                </a:solidFill>
              </a:rPr>
              <a:t>Qu’est ce que </a:t>
            </a:r>
            <a:r>
              <a:rPr lang="fr-FR" sz="1000" b="1" dirty="0" err="1">
                <a:solidFill>
                  <a:schemeClr val="bg2"/>
                </a:solidFill>
              </a:rPr>
              <a:t>GlusterFS</a:t>
            </a:r>
            <a:r>
              <a:rPr lang="fr-FR" sz="1000" b="1" dirty="0">
                <a:solidFill>
                  <a:schemeClr val="bg2"/>
                </a:solidFill>
              </a:rPr>
              <a:t> </a:t>
            </a:r>
            <a:r>
              <a:rPr lang="fr-FR" sz="1000" dirty="0">
                <a:solidFill>
                  <a:schemeClr val="bg1"/>
                </a:solidFill>
              </a:rPr>
              <a:t>/ Terminologie / Types de volumes / Méthodes d’accès / Architecture à l’IBL / 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11164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/>
              <a:t>Rachetée par </a:t>
            </a:r>
            <a:r>
              <a:rPr lang="fr-FR" dirty="0" err="1"/>
              <a:t>RedHat</a:t>
            </a:r>
            <a:r>
              <a:rPr lang="fr-FR" dirty="0"/>
              <a:t> en 2011 (136M$)</a:t>
            </a:r>
          </a:p>
          <a:p>
            <a:pPr lvl="1"/>
            <a:r>
              <a:rPr lang="fr-FR" dirty="0" err="1"/>
              <a:t>Ceph</a:t>
            </a:r>
            <a:r>
              <a:rPr lang="fr-FR" dirty="0"/>
              <a:t> : Stockage en mode blocs</a:t>
            </a:r>
          </a:p>
          <a:p>
            <a:pPr lvl="1"/>
            <a:r>
              <a:rPr lang="fr-FR" dirty="0" err="1"/>
              <a:t>Gluster</a:t>
            </a:r>
            <a:r>
              <a:rPr lang="fr-FR" dirty="0"/>
              <a:t> : Stockage en mode fichiers</a:t>
            </a: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Développe et maintient le projet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Attention aux versions : </a:t>
            </a:r>
            <a:r>
              <a:rPr lang="fr-FR" dirty="0"/>
              <a:t>3.2 de RHGS =	3.8.4-18 de </a:t>
            </a:r>
            <a:r>
              <a:rPr lang="fr-FR" dirty="0" err="1"/>
              <a:t>GlusterFS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Propose 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Formation : </a:t>
            </a:r>
            <a:r>
              <a:rPr lang="fr-FR" dirty="0" err="1">
                <a:sym typeface="Wingdings" panose="05000000000000000000" pitchFamily="2" charset="2"/>
              </a:rPr>
              <a:t>Gluster</a:t>
            </a:r>
            <a:r>
              <a:rPr lang="fr-FR" dirty="0">
                <a:sym typeface="Wingdings" panose="05000000000000000000" pitchFamily="2" charset="2"/>
              </a:rPr>
              <a:t> Administration : 2670€HT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Prestation d’installation et maintenance : 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4000€HT / an formule standard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6000€HT / an formule premium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GlusterFS</a:t>
            </a:r>
            <a:r>
              <a:rPr lang="fr-FR" dirty="0"/>
              <a:t> ? Quèsaco 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887" y="2281359"/>
            <a:ext cx="1224572" cy="9699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889" y="2158999"/>
            <a:ext cx="976601" cy="121467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2"/>
                </a:solidFill>
              </a:rPr>
              <a:t>Qu’est ce que </a:t>
            </a:r>
            <a:r>
              <a:rPr lang="fr-FR" sz="1000" b="1" dirty="0" err="1">
                <a:solidFill>
                  <a:schemeClr val="bg2"/>
                </a:solidFill>
              </a:rPr>
              <a:t>GlusterFS</a:t>
            </a:r>
            <a:r>
              <a:rPr lang="fr-FR" sz="1000" b="1" dirty="0">
                <a:solidFill>
                  <a:schemeClr val="bg2"/>
                </a:solidFill>
              </a:rPr>
              <a:t> </a:t>
            </a:r>
            <a:r>
              <a:rPr lang="fr-FR" sz="1000" dirty="0">
                <a:solidFill>
                  <a:schemeClr val="bg1"/>
                </a:solidFill>
              </a:rPr>
              <a:t>/ Terminologie / Types de volumes / Méthodes d’accès / Architecture à l’IBL / Installation – Configuration – Mise à jour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490" y="3767228"/>
            <a:ext cx="1873630" cy="609697"/>
          </a:xfrm>
          <a:prstGeom prst="rect">
            <a:avLst/>
          </a:prstGeom>
        </p:spPr>
      </p:pic>
      <p:sp>
        <p:nvSpPr>
          <p:cNvPr id="11" name="Accolade fermante 10"/>
          <p:cNvSpPr/>
          <p:nvPr/>
        </p:nvSpPr>
        <p:spPr>
          <a:xfrm>
            <a:off x="5223641" y="5822727"/>
            <a:ext cx="325821" cy="5675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587579" y="5903634"/>
            <a:ext cx="169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2 </a:t>
            </a:r>
            <a:r>
              <a:rPr lang="fr-FR" dirty="0" err="1"/>
              <a:t>noeuds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811" y="4686226"/>
            <a:ext cx="1905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271238" y="2158999"/>
            <a:ext cx="7783551" cy="4148667"/>
          </a:xfrm>
        </p:spPr>
        <p:txBody>
          <a:bodyPr/>
          <a:lstStyle/>
          <a:p>
            <a:r>
              <a:rPr lang="fr-FR" dirty="0"/>
              <a:t>Nécessite un OS serveur Linux </a:t>
            </a:r>
          </a:p>
          <a:p>
            <a:endParaRPr lang="fr-FR" dirty="0"/>
          </a:p>
          <a:p>
            <a:r>
              <a:rPr lang="fr-FR" dirty="0"/>
              <a:t>Pas de serveur de métadonnées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Pas, ou peu, de contraintes matérielles :</a:t>
            </a:r>
          </a:p>
          <a:p>
            <a:pPr lvl="1"/>
            <a:r>
              <a:rPr lang="fr-FR" dirty="0"/>
              <a:t>Stockage</a:t>
            </a:r>
          </a:p>
          <a:p>
            <a:pPr lvl="1"/>
            <a:r>
              <a:rPr lang="fr-FR" dirty="0"/>
              <a:t>Réseau </a:t>
            </a:r>
          </a:p>
          <a:p>
            <a:pPr lvl="1"/>
            <a:endParaRPr lang="fr-FR" dirty="0"/>
          </a:p>
          <a:p>
            <a:r>
              <a:rPr lang="fr-FR" dirty="0"/>
              <a:t>Données stockées sur disques avec des FS classiques</a:t>
            </a:r>
          </a:p>
          <a:p>
            <a:pPr lvl="1"/>
            <a:r>
              <a:rPr lang="fr-FR" dirty="0"/>
              <a:t>XFS</a:t>
            </a:r>
          </a:p>
          <a:p>
            <a:pPr lvl="1"/>
            <a:r>
              <a:rPr lang="fr-FR" dirty="0"/>
              <a:t>Ext4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GlusterFS</a:t>
            </a:r>
            <a:r>
              <a:rPr lang="fr-FR" dirty="0"/>
              <a:t> ? Quèsaco 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032" y="3658251"/>
            <a:ext cx="1924050" cy="1524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85" y="2006372"/>
            <a:ext cx="788343" cy="103798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2"/>
                </a:solidFill>
              </a:rPr>
              <a:t>Qu’est ce que </a:t>
            </a:r>
            <a:r>
              <a:rPr lang="fr-FR" sz="1000" b="1" dirty="0" err="1">
                <a:solidFill>
                  <a:schemeClr val="bg2"/>
                </a:solidFill>
              </a:rPr>
              <a:t>GlusterFS</a:t>
            </a:r>
            <a:r>
              <a:rPr lang="fr-FR" sz="1000" b="1" dirty="0">
                <a:solidFill>
                  <a:schemeClr val="bg2"/>
                </a:solidFill>
              </a:rPr>
              <a:t> </a:t>
            </a:r>
            <a:r>
              <a:rPr lang="fr-FR" sz="1000" dirty="0">
                <a:solidFill>
                  <a:schemeClr val="bg1"/>
                </a:solidFill>
              </a:rPr>
              <a:t>/ Terminologie / Types de volumes / Méthodes d’accès / Architecture à l’IBL / 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29181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Terminologie</a:t>
            </a:r>
          </a:p>
        </p:txBody>
      </p:sp>
    </p:spTree>
    <p:extLst>
      <p:ext uri="{BB962C8B-B14F-4D97-AF65-F5344CB8AC3E}">
        <p14:creationId xmlns:p14="http://schemas.microsoft.com/office/powerpoint/2010/main" val="6581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Brick : point de montage sur un </a:t>
            </a:r>
            <a:r>
              <a:rPr lang="fr-FR" dirty="0" err="1"/>
              <a:t>Node</a:t>
            </a:r>
            <a:r>
              <a:rPr lang="fr-FR" dirty="0"/>
              <a:t> / Peer</a:t>
            </a:r>
          </a:p>
          <a:p>
            <a:endParaRPr lang="fr-FR" dirty="0"/>
          </a:p>
          <a:p>
            <a:r>
              <a:rPr lang="fr-FR" dirty="0" err="1"/>
              <a:t>Node</a:t>
            </a:r>
            <a:r>
              <a:rPr lang="fr-FR" dirty="0"/>
              <a:t> / Peer : Serveur capable d’héberger une ou plusieurs « bricks »</a:t>
            </a:r>
          </a:p>
          <a:p>
            <a:endParaRPr lang="fr-FR" dirty="0"/>
          </a:p>
          <a:p>
            <a:r>
              <a:rPr lang="fr-FR" dirty="0"/>
              <a:t>Cluster / </a:t>
            </a:r>
            <a:r>
              <a:rPr lang="fr-FR" dirty="0" err="1"/>
              <a:t>Trusted</a:t>
            </a:r>
            <a:r>
              <a:rPr lang="fr-FR" dirty="0"/>
              <a:t> Storage Pool : ensemble de </a:t>
            </a:r>
            <a:r>
              <a:rPr lang="fr-FR" dirty="0" err="1"/>
              <a:t>nodes</a:t>
            </a:r>
            <a:r>
              <a:rPr lang="fr-FR" dirty="0"/>
              <a:t> / </a:t>
            </a:r>
            <a:r>
              <a:rPr lang="fr-FR" dirty="0" err="1"/>
              <a:t>peers</a:t>
            </a:r>
            <a:endParaRPr lang="fr-FR" dirty="0"/>
          </a:p>
          <a:p>
            <a:endParaRPr lang="fr-FR" dirty="0"/>
          </a:p>
          <a:p>
            <a:r>
              <a:rPr lang="fr-FR" dirty="0"/>
              <a:t>Volume Group : volume logique mis à disposition du « client »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Terminologie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</a:t>
            </a:r>
            <a:r>
              <a:rPr lang="fr-FR" sz="1000" b="1" dirty="0">
                <a:solidFill>
                  <a:schemeClr val="bg2"/>
                </a:solidFill>
              </a:rPr>
              <a:t>Terminologie</a:t>
            </a:r>
            <a:r>
              <a:rPr lang="fr-FR" sz="1000" dirty="0">
                <a:solidFill>
                  <a:schemeClr val="bg1"/>
                </a:solidFill>
              </a:rPr>
              <a:t> / Types de volumes / Méthodes d’accès / Architecture à l’IBL / 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16125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67" y="2850830"/>
            <a:ext cx="2161572" cy="216157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Terminologie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033" y="2850830"/>
            <a:ext cx="2161572" cy="21615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13" y="2850820"/>
            <a:ext cx="2161572" cy="2161572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2491735" y="4906078"/>
            <a:ext cx="1154036" cy="965569"/>
            <a:chOff x="506166" y="4616516"/>
            <a:chExt cx="1406824" cy="965569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166" y="4616516"/>
              <a:ext cx="1406824" cy="965569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33618" y="4958097"/>
              <a:ext cx="114747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/>
                <a:t>/</a:t>
              </a:r>
              <a:r>
                <a:rPr lang="fr-FR" sz="1350" b="1" dirty="0" err="1"/>
                <a:t>mnt</a:t>
              </a:r>
              <a:r>
                <a:rPr lang="fr-FR" sz="1350" b="1" dirty="0"/>
                <a:t>/brick1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196827" y="4906077"/>
            <a:ext cx="1154036" cy="965569"/>
            <a:chOff x="506166" y="4616516"/>
            <a:chExt cx="1406824" cy="965569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166" y="4616516"/>
              <a:ext cx="1406824" cy="965569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733618" y="4958097"/>
              <a:ext cx="114747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/>
                <a:t>/</a:t>
              </a:r>
              <a:r>
                <a:rPr lang="fr-FR" sz="1350" b="1" dirty="0" err="1"/>
                <a:t>mnt</a:t>
              </a:r>
              <a:r>
                <a:rPr lang="fr-FR" sz="1350" b="1" dirty="0"/>
                <a:t>/brick1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844281" y="4906078"/>
            <a:ext cx="1154036" cy="965569"/>
            <a:chOff x="506166" y="4616516"/>
            <a:chExt cx="1406824" cy="965569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166" y="4616516"/>
              <a:ext cx="1406824" cy="965569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733618" y="4958097"/>
              <a:ext cx="114747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/>
                <a:t>/</a:t>
              </a:r>
              <a:r>
                <a:rPr lang="fr-FR" sz="1350" b="1" dirty="0" err="1"/>
                <a:t>mnt</a:t>
              </a:r>
              <a:r>
                <a:rPr lang="fr-FR" sz="1350" b="1" dirty="0"/>
                <a:t>/brick1</a:t>
              </a: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2799539" y="3748504"/>
            <a:ext cx="842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Node1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177966" y="3748504"/>
            <a:ext cx="842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Node2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503615" y="3745703"/>
            <a:ext cx="842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Node3</a:t>
            </a:r>
          </a:p>
        </p:txBody>
      </p:sp>
      <p:cxnSp>
        <p:nvCxnSpPr>
          <p:cNvPr id="37" name="Connecteur droit 36"/>
          <p:cNvCxnSpPr>
            <a:stCxn id="16" idx="0"/>
          </p:cNvCxnSpPr>
          <p:nvPr/>
        </p:nvCxnSpPr>
        <p:spPr>
          <a:xfrm flipV="1">
            <a:off x="3068753" y="4582633"/>
            <a:ext cx="0" cy="323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5399522" y="4582633"/>
            <a:ext cx="0" cy="323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7770819" y="4573310"/>
            <a:ext cx="0" cy="323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à coins arrondis 41"/>
          <p:cNvSpPr/>
          <p:nvPr/>
        </p:nvSpPr>
        <p:spPr>
          <a:xfrm>
            <a:off x="1786270" y="3381153"/>
            <a:ext cx="7208874" cy="26900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3478377" y="2686904"/>
            <a:ext cx="1775528" cy="9871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 flipV="1">
            <a:off x="6116041" y="2716130"/>
            <a:ext cx="2028042" cy="957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5599300" y="2750541"/>
            <a:ext cx="40649" cy="922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Imag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76" y="1898627"/>
            <a:ext cx="1151042" cy="1179116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2200944" y="3072804"/>
            <a:ext cx="166347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Trusted</a:t>
            </a:r>
            <a:r>
              <a:rPr lang="fr-FR" sz="1400" b="1" dirty="0"/>
              <a:t> Storage Pool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6149918" y="2164844"/>
            <a:ext cx="1620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Volume group : /vg1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0" y="1488558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Qu’est ce que </a:t>
            </a:r>
            <a:r>
              <a:rPr lang="fr-FR" sz="1000" dirty="0" err="1">
                <a:solidFill>
                  <a:schemeClr val="bg1"/>
                </a:solidFill>
              </a:rPr>
              <a:t>GlusterFS</a:t>
            </a:r>
            <a:r>
              <a:rPr lang="fr-FR" sz="1000" dirty="0">
                <a:solidFill>
                  <a:schemeClr val="bg1"/>
                </a:solidFill>
              </a:rPr>
              <a:t> / </a:t>
            </a:r>
            <a:r>
              <a:rPr lang="fr-FR" sz="1000" b="1" dirty="0">
                <a:solidFill>
                  <a:schemeClr val="bg2"/>
                </a:solidFill>
              </a:rPr>
              <a:t>Terminologie</a:t>
            </a:r>
            <a:r>
              <a:rPr lang="fr-FR" sz="1000" dirty="0">
                <a:solidFill>
                  <a:schemeClr val="bg1"/>
                </a:solidFill>
              </a:rPr>
              <a:t> / Types de volumes / Méthodes d’accès / Architecture à l’IBL / Installation – Configuration – Mise à jour</a:t>
            </a:r>
          </a:p>
        </p:txBody>
      </p:sp>
    </p:spTree>
    <p:extLst>
      <p:ext uri="{BB962C8B-B14F-4D97-AF65-F5344CB8AC3E}">
        <p14:creationId xmlns:p14="http://schemas.microsoft.com/office/powerpoint/2010/main" val="6389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2" grpId="0" animBg="1"/>
      <p:bldP spid="54" grpId="0" animBg="1"/>
      <p:bldP spid="56" grpId="0"/>
    </p:bldLst>
  </p:timing>
</p:sld>
</file>

<file path=ppt/theme/theme1.xml><?xml version="1.0" encoding="utf-8"?>
<a:theme xmlns:a="http://schemas.openxmlformats.org/drawingml/2006/main" name="Présentation1">
  <a:themeElements>
    <a:clrScheme name="Personnalisée CNRS">
      <a:dk1>
        <a:srgbClr val="00294B"/>
      </a:dk1>
      <a:lt1>
        <a:sysClr val="window" lastClr="FFFFFF"/>
      </a:lt1>
      <a:dk2>
        <a:srgbClr val="456487"/>
      </a:dk2>
      <a:lt2>
        <a:srgbClr val="62C4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46DF7400B5E42831D9AFCC232C9FC" ma:contentTypeVersion="1" ma:contentTypeDescription="Crée un document." ma:contentTypeScope="" ma:versionID="b9321779e1cf9b80352e9a77aab0688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bc44e15cd34e2cf8afe0cb6e6391e9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RoutingRuleDescrip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ma:displayName="Description" ma:internalName="RoutingRule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>Présentation MyCom</RoutingRuleDescription>
  </documentManagement>
</p:properties>
</file>

<file path=customXml/itemProps1.xml><?xml version="1.0" encoding="utf-8"?>
<ds:datastoreItem xmlns:ds="http://schemas.openxmlformats.org/officeDocument/2006/customXml" ds:itemID="{1404AE65-16BE-427D-8C85-C7174EF18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77B5B9-2DA3-43F0-B0DC-37693D211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381348-BE19-4C17-BBED-E301D3E3CFCD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Présentation1</Template>
  <TotalTime>9138</TotalTime>
  <Words>1803</Words>
  <Application>Microsoft Office PowerPoint</Application>
  <PresentationFormat>Affichage à l'écran (4:3)</PresentationFormat>
  <Paragraphs>474</Paragraphs>
  <Slides>39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Wingdings</vt:lpstr>
      <vt:lpstr>Présentation1</vt:lpstr>
      <vt:lpstr>Conception personnalisée</vt:lpstr>
      <vt:lpstr>Mise en place d’un cluster GlusterFS Jérémy MATON – Gestionnaire de Parc Informatique Institut de Biologie de Lille</vt:lpstr>
      <vt:lpstr>Agenda</vt:lpstr>
      <vt:lpstr>GlusterFS</vt:lpstr>
      <vt:lpstr>GlusterFS ? Quèsaco ?</vt:lpstr>
      <vt:lpstr>GlusterFS ? Quèsaco ?</vt:lpstr>
      <vt:lpstr>GlusterFS ? Quèsaco ?</vt:lpstr>
      <vt:lpstr>Terminologie</vt:lpstr>
      <vt:lpstr>Terminologie</vt:lpstr>
      <vt:lpstr>Terminologie</vt:lpstr>
      <vt:lpstr>Les types de volumes</vt:lpstr>
      <vt:lpstr>Les volumes basiques</vt:lpstr>
      <vt:lpstr>Les volumes basiques</vt:lpstr>
      <vt:lpstr>Les volumes basiques</vt:lpstr>
      <vt:lpstr>Les volumes avancés</vt:lpstr>
      <vt:lpstr>Les volumes avancés</vt:lpstr>
      <vt:lpstr>Les volumes avancés</vt:lpstr>
      <vt:lpstr>Les volumes avancés</vt:lpstr>
      <vt:lpstr>Méthodes d’accès</vt:lpstr>
      <vt:lpstr>Accès au « Volume Group »</vt:lpstr>
      <vt:lpstr>Architecture à l’IBL</vt:lpstr>
      <vt:lpstr>Architecture actuelle à l’IBL</vt:lpstr>
      <vt:lpstr>Architecture future à l’IBL</vt:lpstr>
      <vt:lpstr>Architecture future à l’IBL</vt:lpstr>
      <vt:lpstr>Architecture future à l’IBL – quelques tests</vt:lpstr>
      <vt:lpstr>Architecture future à l’IBL – quelques tests</vt:lpstr>
      <vt:lpstr>Comment faire ?</vt:lpstr>
      <vt:lpstr>GlusterFS – installation</vt:lpstr>
      <vt:lpstr>GlusterFS – configuration</vt:lpstr>
      <vt:lpstr>GlusterFS – configuration</vt:lpstr>
      <vt:lpstr>GlusterFS – configuration</vt:lpstr>
      <vt:lpstr>GlusterFS – configuration</vt:lpstr>
      <vt:lpstr>GlusterFS – configuration</vt:lpstr>
      <vt:lpstr>Installation/configuration coté client  </vt:lpstr>
      <vt:lpstr>Installation/configuration coté client</vt:lpstr>
      <vt:lpstr>Mise à jour de GlusterFS</vt:lpstr>
      <vt:lpstr>Autres fonctionnalités</vt:lpstr>
      <vt:lpstr>CONCLUSIONS</vt:lpstr>
      <vt:lpstr>Communauté / liens</vt:lpstr>
      <vt:lpstr>FIN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MyCom</dc:title>
  <dc:creator>LANNES-LACROUTS Guillaume</dc:creator>
  <cp:lastModifiedBy>Jeremy Maton</cp:lastModifiedBy>
  <cp:revision>302</cp:revision>
  <cp:lastPrinted>2017-04-03T11:58:28Z</cp:lastPrinted>
  <dcterms:created xsi:type="dcterms:W3CDTF">2016-08-12T12:19:14Z</dcterms:created>
  <dcterms:modified xsi:type="dcterms:W3CDTF">2017-04-03T13:29:04Z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0x01010007146DF7400B5E42831D9AFCC232C9FC</vt:lpwstr>
  </property>
</Properties>
</file>